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1"/>
  </p:notesMasterIdLst>
  <p:sldIdLst>
    <p:sldId id="256" r:id="rId2"/>
    <p:sldId id="311" r:id="rId3"/>
    <p:sldId id="312" r:id="rId4"/>
    <p:sldId id="313" r:id="rId5"/>
    <p:sldId id="314" r:id="rId6"/>
    <p:sldId id="315" r:id="rId7"/>
    <p:sldId id="327" r:id="rId8"/>
    <p:sldId id="332" r:id="rId9"/>
    <p:sldId id="336" r:id="rId10"/>
    <p:sldId id="331" r:id="rId11"/>
    <p:sldId id="337" r:id="rId12"/>
    <p:sldId id="333" r:id="rId13"/>
    <p:sldId id="338" r:id="rId14"/>
    <p:sldId id="335" r:id="rId15"/>
    <p:sldId id="339" r:id="rId16"/>
    <p:sldId id="328" r:id="rId17"/>
    <p:sldId id="330" r:id="rId18"/>
    <p:sldId id="325" r:id="rId19"/>
    <p:sldId id="316" r:id="rId20"/>
    <p:sldId id="326" r:id="rId21"/>
    <p:sldId id="322" r:id="rId22"/>
    <p:sldId id="323" r:id="rId23"/>
    <p:sldId id="317" r:id="rId24"/>
    <p:sldId id="318" r:id="rId25"/>
    <p:sldId id="320" r:id="rId26"/>
    <p:sldId id="321" r:id="rId27"/>
    <p:sldId id="319" r:id="rId28"/>
    <p:sldId id="329" r:id="rId29"/>
    <p:sldId id="310" r:id="rId30"/>
  </p:sldIdLst>
  <p:sldSz cx="9144000" cy="6858000" type="screen4x3"/>
  <p:notesSz cx="7099300" cy="102346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31A0C0E0-9771-4FC3-BE76-908BC5680D97}">
          <p14:sldIdLst>
            <p14:sldId id="256"/>
            <p14:sldId id="311"/>
          </p14:sldIdLst>
        </p14:section>
        <p14:section name="Intro" id="{F40B85D7-0426-45D7-AE08-786486593D8D}">
          <p14:sldIdLst>
            <p14:sldId id="312"/>
            <p14:sldId id="313"/>
            <p14:sldId id="314"/>
            <p14:sldId id="315"/>
            <p14:sldId id="327"/>
            <p14:sldId id="332"/>
            <p14:sldId id="336"/>
            <p14:sldId id="331"/>
            <p14:sldId id="337"/>
            <p14:sldId id="333"/>
            <p14:sldId id="338"/>
            <p14:sldId id="335"/>
            <p14:sldId id="339"/>
            <p14:sldId id="328"/>
            <p14:sldId id="330"/>
          </p14:sldIdLst>
        </p14:section>
        <p14:section name="Implementation" id="{857A226D-4C5B-4790-9669-4C67BB7ECB0A}">
          <p14:sldIdLst>
            <p14:sldId id="325"/>
            <p14:sldId id="316"/>
            <p14:sldId id="326"/>
            <p14:sldId id="322"/>
            <p14:sldId id="323"/>
          </p14:sldIdLst>
        </p14:section>
        <p14:section name="DeConvNet" id="{BDA17D97-5C9A-40EA-8E17-3A61A70C014A}">
          <p14:sldIdLst>
            <p14:sldId id="317"/>
            <p14:sldId id="318"/>
            <p14:sldId id="320"/>
            <p14:sldId id="321"/>
            <p14:sldId id="319"/>
            <p14:sldId id="329"/>
            <p14:sldId id="31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BDBD"/>
    <a:srgbClr val="FFC000"/>
    <a:srgbClr val="E46C0A"/>
    <a:srgbClr val="8EB4E3"/>
    <a:srgbClr val="E2245A"/>
    <a:srgbClr val="52FC24"/>
    <a:srgbClr val="E3237A"/>
    <a:srgbClr val="E81E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23" autoAdjust="0"/>
  </p:normalViewPr>
  <p:slideViewPr>
    <p:cSldViewPr>
      <p:cViewPr varScale="1">
        <p:scale>
          <a:sx n="64" d="100"/>
          <a:sy n="64" d="100"/>
        </p:scale>
        <p:origin x="67" y="5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2" d="100"/>
          <a:sy n="62" d="100"/>
        </p:scale>
        <p:origin x="-2862" y="-84"/>
      </p:cViewPr>
      <p:guideLst>
        <p:guide orient="horz" pos="3224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1.png>
</file>

<file path=ppt/media/image15.png>
</file>

<file path=ppt/media/image17.PNG>
</file>

<file path=ppt/media/image18.PNG>
</file>

<file path=ppt/media/image19.png>
</file>

<file path=ppt/media/image2.png>
</file>

<file path=ppt/media/image21.png>
</file>

<file path=ppt/media/image26.jpe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B558A2DA-1B13-473C-A658-BC891967A615}" type="datetimeFigureOut">
              <a:rPr lang="ko-KR" altLang="en-US" smtClean="0"/>
              <a:pPr/>
              <a:t>2017-06-29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837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685800" y="1628800"/>
            <a:ext cx="7772400" cy="1470025"/>
          </a:xfrm>
        </p:spPr>
        <p:txBody>
          <a:bodyPr/>
          <a:lstStyle>
            <a:lvl1pPr>
              <a:defRPr b="1"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altLang="ko-KR" dirty="0" smtClean="0"/>
              <a:t>Edit Master Title Style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714752"/>
            <a:ext cx="6400800" cy="1345704"/>
          </a:xfrm>
        </p:spPr>
        <p:txBody>
          <a:bodyPr>
            <a:normAutofit/>
          </a:bodyPr>
          <a:lstStyle>
            <a:lvl1pPr marL="0" indent="0" algn="ctr">
              <a:buNone/>
              <a:defRPr sz="2800" b="1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 smtClean="0"/>
              <a:t>Edit Master Sub-Title Style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FFF8C-545C-4C73-8900-405F7BBE764F}" type="datetime1">
              <a:rPr lang="ko-KR" altLang="en-US" smtClean="0"/>
              <a:pPr/>
              <a:t>2017-06-29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Picture 1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71192" y="5643578"/>
            <a:ext cx="3429000" cy="28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4DABD-D7BD-4CF0-A761-374D3E06ED12}" type="datetime1">
              <a:rPr lang="ko-KR" altLang="en-US" smtClean="0"/>
              <a:pPr/>
              <a:t>2017-06-29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72A5C-4634-4B76-81E2-F6D6AAE7E58E}" type="datetime1">
              <a:rPr lang="ko-KR" altLang="en-US" smtClean="0"/>
              <a:pPr/>
              <a:t>2017-06-29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7"/>
          <p:cNvSpPr/>
          <p:nvPr/>
        </p:nvSpPr>
        <p:spPr>
          <a:xfrm>
            <a:off x="0" y="-3339"/>
            <a:ext cx="9144000" cy="717854"/>
          </a:xfrm>
          <a:prstGeom prst="rect">
            <a:avLst/>
          </a:prstGeom>
          <a:solidFill>
            <a:srgbClr val="C801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261794" y="39337"/>
            <a:ext cx="8640960" cy="634082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altLang="ko-KR" dirty="0" smtClean="0"/>
              <a:t>Title Comes Here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261794" y="877898"/>
            <a:ext cx="8640960" cy="5633010"/>
          </a:xfrm>
        </p:spPr>
        <p:txBody>
          <a:bodyPr>
            <a:normAutofit/>
          </a:bodyPr>
          <a:lstStyle>
            <a:lvl1pPr>
              <a:defRPr sz="2400">
                <a:latin typeface="Calibri" pitchFamily="34" charset="0"/>
                <a:cs typeface="Calibri" pitchFamily="34" charset="0"/>
              </a:defRPr>
            </a:lvl1pPr>
            <a:lvl2pPr>
              <a:buFont typeface="Wingdings" pitchFamily="2" charset="2"/>
              <a:buChar char="§"/>
              <a:defRPr sz="2000">
                <a:latin typeface="Calibri" pitchFamily="34" charset="0"/>
                <a:cs typeface="Calibri" pitchFamily="34" charset="0"/>
              </a:defRPr>
            </a:lvl2pPr>
            <a:lvl3pPr>
              <a:defRPr sz="1800">
                <a:latin typeface="Calibri" pitchFamily="34" charset="0"/>
                <a:cs typeface="Calibri" pitchFamily="34" charset="0"/>
              </a:defRPr>
            </a:lvl3pPr>
            <a:lvl4pPr>
              <a:defRPr sz="1600" baseline="0">
                <a:latin typeface="Calibri" pitchFamily="34" charset="0"/>
                <a:cs typeface="Calibri" pitchFamily="34" charset="0"/>
              </a:defRPr>
            </a:lvl4pPr>
            <a:lvl5pPr>
              <a:defRPr sz="1600"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altLang="ko-KR" dirty="0" smtClean="0"/>
              <a:t>Edit Master Text Style</a:t>
            </a:r>
            <a:endParaRPr lang="ko-KR" altLang="en-US" dirty="0" smtClean="0"/>
          </a:p>
          <a:p>
            <a:pPr lvl="1"/>
            <a:r>
              <a:rPr lang="en-US" altLang="ko-KR" dirty="0" smtClean="0"/>
              <a:t>The Second Level</a:t>
            </a:r>
            <a:endParaRPr lang="ko-KR" altLang="en-US" dirty="0" smtClean="0"/>
          </a:p>
          <a:p>
            <a:pPr lvl="2"/>
            <a:r>
              <a:rPr lang="en-US" altLang="ko-KR" dirty="0" smtClean="0"/>
              <a:t>The Third Level</a:t>
            </a:r>
            <a:endParaRPr lang="ko-KR" altLang="en-US" dirty="0" smtClean="0"/>
          </a:p>
          <a:p>
            <a:pPr lvl="3"/>
            <a:r>
              <a:rPr lang="en-US" altLang="ko-KR" dirty="0" smtClean="0"/>
              <a:t>The Forth Level</a:t>
            </a:r>
            <a:endParaRPr lang="ko-KR" altLang="en-US" dirty="0" smtClean="0"/>
          </a:p>
          <a:p>
            <a:pPr lvl="4"/>
            <a:r>
              <a:rPr lang="en-US" altLang="ko-KR" dirty="0" smtClean="0"/>
              <a:t>The Fifth Level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35496" y="6604956"/>
            <a:ext cx="504056" cy="240344"/>
          </a:xfrm>
        </p:spPr>
        <p:txBody>
          <a:bodyPr/>
          <a:lstStyle>
            <a:lvl1pPr algn="ctr">
              <a:defRPr sz="2000" b="1">
                <a:solidFill>
                  <a:schemeClr val="bg1"/>
                </a:solidFill>
                <a:latin typeface="Calibri" panose="020F0502020204030204" pitchFamily="34" charset="0"/>
              </a:defRPr>
            </a:lvl1pPr>
          </a:lstStyle>
          <a:p>
            <a:fld id="{3E1FC426-FC13-4AC3-BA82-A30224B22287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grpSp>
        <p:nvGrpSpPr>
          <p:cNvPr id="11" name="그룹 6"/>
          <p:cNvGrpSpPr/>
          <p:nvPr userDrawn="1"/>
        </p:nvGrpSpPr>
        <p:grpSpPr>
          <a:xfrm>
            <a:off x="0" y="6604955"/>
            <a:ext cx="9144000" cy="253588"/>
            <a:chOff x="0" y="6656570"/>
            <a:chExt cx="9144000" cy="253588"/>
          </a:xfrm>
        </p:grpSpPr>
        <p:sp>
          <p:nvSpPr>
            <p:cNvPr id="12" name="직사각형 7"/>
            <p:cNvSpPr/>
            <p:nvPr/>
          </p:nvSpPr>
          <p:spPr>
            <a:xfrm>
              <a:off x="0" y="6656570"/>
              <a:ext cx="9144000" cy="253588"/>
            </a:xfrm>
            <a:prstGeom prst="rect">
              <a:avLst/>
            </a:prstGeom>
            <a:solidFill>
              <a:srgbClr val="C80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3" name="Picture 7" descr="D:\개인 잡상\POSTECH_logo.png"/>
            <p:cNvPicPr>
              <a:picLocks noChangeAspect="1" noChangeArrowheads="1"/>
            </p:cNvPicPr>
            <p:nvPr/>
          </p:nvPicPr>
          <p:blipFill rotWithShape="1">
            <a:blip r:embed="rId2"/>
            <a:srcRect l="7514" t="60806" r="-985" b="-4029"/>
            <a:stretch/>
          </p:blipFill>
          <p:spPr bwMode="auto">
            <a:xfrm>
              <a:off x="7119950" y="6687392"/>
              <a:ext cx="2011680" cy="182880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5968B-DE0F-4A2E-BDA2-9E0B34D248C3}" type="datetime1">
              <a:rPr lang="ko-KR" altLang="en-US" smtClean="0"/>
              <a:pPr/>
              <a:t>2017-06-29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AD65F-2ECD-4658-8919-8D7989BE0256}" type="datetime1">
              <a:rPr lang="ko-KR" altLang="en-US" smtClean="0"/>
              <a:pPr/>
              <a:t>2017-06-29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713DC-F2AA-4AEF-87C6-3CF1B50BF606}" type="datetime1">
              <a:rPr lang="ko-KR" altLang="en-US" smtClean="0"/>
              <a:pPr/>
              <a:t>2017-06-29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2AC63-06B4-4808-8F23-713CF7047ED7}" type="datetime1">
              <a:rPr lang="ko-KR" altLang="en-US" smtClean="0"/>
              <a:pPr/>
              <a:t>2017-06-29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68E36-FA5B-499D-8CD7-F12032C0B813}" type="datetime1">
              <a:rPr lang="ko-KR" altLang="en-US" smtClean="0"/>
              <a:pPr/>
              <a:t>2017-06-29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EE80-8881-4A23-B7D1-9E72CAB35D19}" type="datetime1">
              <a:rPr lang="ko-KR" altLang="en-US" smtClean="0"/>
              <a:pPr/>
              <a:t>2017-06-29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0B900-09DB-4E11-A53B-2B86C6557024}" type="datetime1">
              <a:rPr lang="ko-KR" altLang="en-US" smtClean="0"/>
              <a:pPr/>
              <a:t>2017-06-29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484784"/>
            <a:ext cx="8229600" cy="4641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60D6E1-C6C0-4D83-9D3F-1D649F779640}" type="datetime1">
              <a:rPr lang="ko-KR" altLang="en-US" smtClean="0"/>
              <a:pPr/>
              <a:t>2017-06-29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1FC426-FC13-4AC3-BA82-A30224B2228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home.bharathh.info/pubs/codes/SBD/download.html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mscoco.org/dataset/#download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pillow.readthedocs.io/en/3.1.x/reference/Image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000" dirty="0" smtClean="0"/>
              <a:t>Semantic Segmentation</a:t>
            </a:r>
            <a:endParaRPr lang="ko-KR" altLang="en-US" sz="40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sz="2400" dirty="0" smtClean="0"/>
              <a:t>삼성 </a:t>
            </a:r>
            <a:r>
              <a:rPr lang="en-US" altLang="ko-KR" sz="2400" dirty="0" smtClean="0"/>
              <a:t>AI </a:t>
            </a:r>
            <a:r>
              <a:rPr lang="ko-KR" altLang="en-US" sz="2400" dirty="0" smtClean="0"/>
              <a:t>교육</a:t>
            </a:r>
            <a:endParaRPr lang="en-US" altLang="ko-KR" sz="2400" dirty="0" smtClean="0"/>
          </a:p>
          <a:p>
            <a:r>
              <a:rPr lang="ko-KR" altLang="en-US" sz="2400" dirty="0" smtClean="0"/>
              <a:t>컴퓨터 비전 </a:t>
            </a:r>
            <a:endParaRPr lang="en-US" altLang="ko-KR" sz="2400" dirty="0" smtClean="0"/>
          </a:p>
          <a:p>
            <a:endParaRPr lang="en-US" altLang="ko-KR" sz="1800" dirty="0" smtClean="0"/>
          </a:p>
          <a:p>
            <a:r>
              <a:rPr lang="ko-KR" altLang="en-US" sz="1800" dirty="0" smtClean="0"/>
              <a:t>문종환     </a:t>
            </a:r>
            <a:r>
              <a:rPr lang="ko-KR" altLang="en-US" sz="1800" dirty="0" err="1" smtClean="0"/>
              <a:t>김단일</a:t>
            </a:r>
            <a:endParaRPr lang="en-US" altLang="ko-KR" sz="1800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Deconvolutional</a:t>
            </a:r>
            <a:r>
              <a:rPr lang="en-US" altLang="ko-KR" dirty="0" smtClean="0"/>
              <a:t> Layer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Convolution works,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170" y="1516666"/>
            <a:ext cx="8152320" cy="450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202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Deconvolutional</a:t>
            </a:r>
            <a:r>
              <a:rPr lang="en-US" altLang="ko-KR" dirty="0" smtClean="0"/>
              <a:t> Layer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Deconvolution works,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745" y="1628800"/>
            <a:ext cx="7067058" cy="436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510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Deconvolutional</a:t>
            </a:r>
            <a:r>
              <a:rPr lang="en-US" altLang="ko-KR" dirty="0" smtClean="0"/>
              <a:t> Layer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Deconvolution works</a:t>
            </a:r>
            <a:r>
              <a:rPr lang="en-US" altLang="ko-KR" dirty="0" smtClean="0"/>
              <a:t>,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Simply,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6200272" y="6285440"/>
            <a:ext cx="290823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/>
              <a:t>https://arxiv.org/pdf/1603.07285.pdf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l="2652"/>
          <a:stretch/>
        </p:blipFill>
        <p:spPr>
          <a:xfrm>
            <a:off x="683568" y="1660392"/>
            <a:ext cx="8028655" cy="335278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7544" y="5733256"/>
            <a:ext cx="84650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tf.nn.conv2d_transpose(</a:t>
            </a:r>
            <a:r>
              <a:rPr lang="en-US" altLang="ko-KR" dirty="0" err="1" smtClean="0"/>
              <a:t>input_layer</a:t>
            </a:r>
            <a:r>
              <a:rPr lang="en-US" altLang="ko-KR" dirty="0" smtClean="0"/>
              <a:t>, filter, </a:t>
            </a:r>
            <a:r>
              <a:rPr lang="en-US" altLang="ko-KR" dirty="0" err="1" smtClean="0"/>
              <a:t>output_shape</a:t>
            </a:r>
            <a:r>
              <a:rPr lang="en-US" altLang="ko-KR" dirty="0" smtClean="0"/>
              <a:t>, strides, padding)</a:t>
            </a:r>
          </a:p>
          <a:p>
            <a:r>
              <a:rPr lang="en-US" altLang="ko-KR" dirty="0" smtClean="0"/>
              <a:t>tf.nn.conv2d_transpose(input, 3x3 filter, [batch,4,4,channel], [1,2,2,1], ‘SAME’ or ‘VALID’)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0653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Deconvolution with Bilinear Filter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en-US" altLang="ko-KR" dirty="0" smtClean="0"/>
              <a:t>Up-sampling with factor 3</a:t>
            </a:r>
          </a:p>
          <a:p>
            <a:pPr lvl="1"/>
            <a:r>
              <a:rPr lang="en-US" altLang="ko-KR" dirty="0" smtClean="0"/>
              <a:t>Filter size: 5</a:t>
            </a:r>
          </a:p>
          <a:p>
            <a:pPr lvl="1"/>
            <a:r>
              <a:rPr lang="en-US" altLang="ko-KR" dirty="0"/>
              <a:t>Stride: </a:t>
            </a:r>
            <a:r>
              <a:rPr lang="en-US" altLang="ko-KR" dirty="0" smtClean="0"/>
              <a:t>3</a:t>
            </a:r>
          </a:p>
          <a:p>
            <a:pPr lvl="1"/>
            <a:r>
              <a:rPr lang="en-US" altLang="ko-KR" dirty="0" smtClean="0"/>
              <a:t>Padding: 2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graphicFrame>
        <p:nvGraphicFramePr>
          <p:cNvPr id="5" name="내용 개체 틀 6"/>
          <p:cNvGraphicFramePr>
            <a:graphicFrameLocks/>
          </p:cNvGraphicFramePr>
          <p:nvPr/>
        </p:nvGraphicFramePr>
        <p:xfrm>
          <a:off x="2555776" y="1728162"/>
          <a:ext cx="766800" cy="7661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3400">
                  <a:extLst>
                    <a:ext uri="{9D8B030D-6E8A-4147-A177-3AD203B41FA5}">
                      <a16:colId xmlns:a16="http://schemas.microsoft.com/office/drawing/2014/main" val="1666412970"/>
                    </a:ext>
                  </a:extLst>
                </a:gridCol>
                <a:gridCol w="383400">
                  <a:extLst>
                    <a:ext uri="{9D8B030D-6E8A-4147-A177-3AD203B41FA5}">
                      <a16:colId xmlns:a16="http://schemas.microsoft.com/office/drawing/2014/main" val="3373818703"/>
                    </a:ext>
                  </a:extLst>
                </a:gridCol>
              </a:tblGrid>
              <a:tr h="400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BD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636509"/>
                  </a:ext>
                </a:extLst>
              </a:tr>
              <a:tr h="3196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4866872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9536746"/>
              </p:ext>
            </p:extLst>
          </p:nvPr>
        </p:nvGraphicFramePr>
        <p:xfrm>
          <a:off x="6156178" y="1701080"/>
          <a:ext cx="2448270" cy="244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045">
                  <a:extLst>
                    <a:ext uri="{9D8B030D-6E8A-4147-A177-3AD203B41FA5}">
                      <a16:colId xmlns:a16="http://schemas.microsoft.com/office/drawing/2014/main" val="1759615934"/>
                    </a:ext>
                  </a:extLst>
                </a:gridCol>
                <a:gridCol w="408045">
                  <a:extLst>
                    <a:ext uri="{9D8B030D-6E8A-4147-A177-3AD203B41FA5}">
                      <a16:colId xmlns:a16="http://schemas.microsoft.com/office/drawing/2014/main" val="3291989588"/>
                    </a:ext>
                  </a:extLst>
                </a:gridCol>
                <a:gridCol w="408045">
                  <a:extLst>
                    <a:ext uri="{9D8B030D-6E8A-4147-A177-3AD203B41FA5}">
                      <a16:colId xmlns:a16="http://schemas.microsoft.com/office/drawing/2014/main" val="2976501006"/>
                    </a:ext>
                  </a:extLst>
                </a:gridCol>
                <a:gridCol w="408045">
                  <a:extLst>
                    <a:ext uri="{9D8B030D-6E8A-4147-A177-3AD203B41FA5}">
                      <a16:colId xmlns:a16="http://schemas.microsoft.com/office/drawing/2014/main" val="3759315281"/>
                    </a:ext>
                  </a:extLst>
                </a:gridCol>
                <a:gridCol w="408045">
                  <a:extLst>
                    <a:ext uri="{9D8B030D-6E8A-4147-A177-3AD203B41FA5}">
                      <a16:colId xmlns:a16="http://schemas.microsoft.com/office/drawing/2014/main" val="2463663060"/>
                    </a:ext>
                  </a:extLst>
                </a:gridCol>
                <a:gridCol w="408045">
                  <a:extLst>
                    <a:ext uri="{9D8B030D-6E8A-4147-A177-3AD203B41FA5}">
                      <a16:colId xmlns:a16="http://schemas.microsoft.com/office/drawing/2014/main" val="1142531705"/>
                    </a:ext>
                  </a:extLst>
                </a:gridCol>
              </a:tblGrid>
              <a:tr h="40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7892509"/>
                  </a:ext>
                </a:extLst>
              </a:tr>
              <a:tr h="408000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1442806"/>
                  </a:ext>
                </a:extLst>
              </a:tr>
              <a:tr h="408000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3587385"/>
                  </a:ext>
                </a:extLst>
              </a:tr>
              <a:tr h="40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8217531"/>
                  </a:ext>
                </a:extLst>
              </a:tr>
              <a:tr h="408000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8087033"/>
                  </a:ext>
                </a:extLst>
              </a:tr>
              <a:tr h="408000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6844319"/>
                  </a:ext>
                </a:extLst>
              </a:tr>
            </a:tbl>
          </a:graphicData>
        </a:graphic>
      </p:graphicFrame>
      <p:cxnSp>
        <p:nvCxnSpPr>
          <p:cNvPr id="7" name="직선 화살표 연결선 6"/>
          <p:cNvCxnSpPr/>
          <p:nvPr/>
        </p:nvCxnSpPr>
        <p:spPr>
          <a:xfrm>
            <a:off x="3745710" y="2160210"/>
            <a:ext cx="1224136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5220072" y="936210"/>
            <a:ext cx="2088232" cy="19887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6660232" y="951532"/>
            <a:ext cx="1944216" cy="1901403"/>
          </a:xfrm>
          <a:prstGeom prst="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0968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Deconvolution with Bilinear Filter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en-US" altLang="ko-KR" dirty="0" smtClean="0"/>
              <a:t>Up-sampling with factor 2</a:t>
            </a:r>
          </a:p>
          <a:p>
            <a:pPr lvl="1"/>
            <a:r>
              <a:rPr lang="en-US" altLang="ko-KR" dirty="0" smtClean="0"/>
              <a:t>Filter size: 4</a:t>
            </a:r>
          </a:p>
          <a:p>
            <a:pPr lvl="1"/>
            <a:r>
              <a:rPr lang="en-US" altLang="ko-KR" dirty="0" smtClean="0"/>
              <a:t>Stride: 2</a:t>
            </a:r>
          </a:p>
          <a:p>
            <a:pPr lvl="1"/>
            <a:r>
              <a:rPr lang="en-US" altLang="ko-KR" dirty="0" smtClean="0"/>
              <a:t>Padding: 1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graphicFrame>
        <p:nvGraphicFramePr>
          <p:cNvPr id="5" name="내용 개체 틀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7357007"/>
              </p:ext>
            </p:extLst>
          </p:nvPr>
        </p:nvGraphicFramePr>
        <p:xfrm>
          <a:off x="2555776" y="1728162"/>
          <a:ext cx="766800" cy="7661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3400">
                  <a:extLst>
                    <a:ext uri="{9D8B030D-6E8A-4147-A177-3AD203B41FA5}">
                      <a16:colId xmlns:a16="http://schemas.microsoft.com/office/drawing/2014/main" val="1666412970"/>
                    </a:ext>
                  </a:extLst>
                </a:gridCol>
                <a:gridCol w="383400">
                  <a:extLst>
                    <a:ext uri="{9D8B030D-6E8A-4147-A177-3AD203B41FA5}">
                      <a16:colId xmlns:a16="http://schemas.microsoft.com/office/drawing/2014/main" val="3373818703"/>
                    </a:ext>
                  </a:extLst>
                </a:gridCol>
              </a:tblGrid>
              <a:tr h="400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BD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636509"/>
                  </a:ext>
                </a:extLst>
              </a:tr>
              <a:tr h="3196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4866872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3230744"/>
              </p:ext>
            </p:extLst>
          </p:nvPr>
        </p:nvGraphicFramePr>
        <p:xfrm>
          <a:off x="5364088" y="1391344"/>
          <a:ext cx="1533600" cy="15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3400">
                  <a:extLst>
                    <a:ext uri="{9D8B030D-6E8A-4147-A177-3AD203B41FA5}">
                      <a16:colId xmlns:a16="http://schemas.microsoft.com/office/drawing/2014/main" val="1759615934"/>
                    </a:ext>
                  </a:extLst>
                </a:gridCol>
                <a:gridCol w="383400">
                  <a:extLst>
                    <a:ext uri="{9D8B030D-6E8A-4147-A177-3AD203B41FA5}">
                      <a16:colId xmlns:a16="http://schemas.microsoft.com/office/drawing/2014/main" val="3291989588"/>
                    </a:ext>
                  </a:extLst>
                </a:gridCol>
                <a:gridCol w="383400">
                  <a:extLst>
                    <a:ext uri="{9D8B030D-6E8A-4147-A177-3AD203B41FA5}">
                      <a16:colId xmlns:a16="http://schemas.microsoft.com/office/drawing/2014/main" val="2976501006"/>
                    </a:ext>
                  </a:extLst>
                </a:gridCol>
                <a:gridCol w="383400">
                  <a:extLst>
                    <a:ext uri="{9D8B030D-6E8A-4147-A177-3AD203B41FA5}">
                      <a16:colId xmlns:a16="http://schemas.microsoft.com/office/drawing/2014/main" val="3759315281"/>
                    </a:ext>
                  </a:extLst>
                </a:gridCol>
              </a:tblGrid>
              <a:tr h="3834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7892509"/>
                  </a:ext>
                </a:extLst>
              </a:tr>
              <a:tr h="383400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1442806"/>
                  </a:ext>
                </a:extLst>
              </a:tr>
              <a:tr h="3834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3587385"/>
                  </a:ext>
                </a:extLst>
              </a:tr>
              <a:tr h="383400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8217531"/>
                  </a:ext>
                </a:extLst>
              </a:tr>
            </a:tbl>
          </a:graphicData>
        </a:graphic>
      </p:graphicFrame>
      <p:cxnSp>
        <p:nvCxnSpPr>
          <p:cNvPr id="7" name="직선 화살표 연결선 6"/>
          <p:cNvCxnSpPr/>
          <p:nvPr/>
        </p:nvCxnSpPr>
        <p:spPr>
          <a:xfrm>
            <a:off x="3745710" y="2160210"/>
            <a:ext cx="1224136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4969846" y="1052736"/>
            <a:ext cx="1546370" cy="146869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796136" y="1015896"/>
            <a:ext cx="1546370" cy="1468696"/>
          </a:xfrm>
          <a:prstGeom prst="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1236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Deconvolution with Bilinear Filter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Filter size </a:t>
            </a:r>
          </a:p>
          <a:p>
            <a:pPr lvl="1"/>
            <a:r>
              <a:rPr lang="en-US" altLang="ko-KR" dirty="0" smtClean="0"/>
              <a:t>2 * factor if factor % 2 == 0</a:t>
            </a:r>
          </a:p>
          <a:p>
            <a:pPr lvl="1"/>
            <a:r>
              <a:rPr lang="en-US" altLang="ko-KR" dirty="0"/>
              <a:t>2 * </a:t>
            </a:r>
            <a:r>
              <a:rPr lang="en-US" altLang="ko-KR" dirty="0" smtClean="0"/>
              <a:t>factor - 1  </a:t>
            </a:r>
            <a:r>
              <a:rPr lang="en-US" altLang="ko-KR" dirty="0"/>
              <a:t>if factor % 2 == </a:t>
            </a:r>
            <a:r>
              <a:rPr lang="en-US" altLang="ko-KR" dirty="0" smtClean="0"/>
              <a:t>1</a:t>
            </a:r>
            <a:endParaRPr lang="en-US" altLang="ko-KR" dirty="0"/>
          </a:p>
          <a:p>
            <a:r>
              <a:rPr lang="en-US" altLang="ko-KR" dirty="0" smtClean="0"/>
              <a:t>Stride = factor (1, factor, factor, 1)</a:t>
            </a:r>
          </a:p>
          <a:p>
            <a:r>
              <a:rPr lang="en-US" altLang="ko-KR" dirty="0" smtClean="0"/>
              <a:t>Filter weights</a:t>
            </a:r>
          </a:p>
          <a:p>
            <a:pPr lvl="1"/>
            <a:r>
              <a:rPr lang="en-US" altLang="ko-KR" dirty="0" smtClean="0"/>
              <a:t>Compute center position in filter size</a:t>
            </a:r>
          </a:p>
          <a:p>
            <a:pPr lvl="2"/>
            <a:r>
              <a:rPr lang="en-US" altLang="ko-KR" dirty="0" smtClean="0"/>
              <a:t>Center = (filter size + 1) // 2</a:t>
            </a:r>
          </a:p>
          <a:p>
            <a:pPr lvl="3"/>
            <a:r>
              <a:rPr lang="en-US" altLang="ko-KR" dirty="0" smtClean="0"/>
              <a:t>Center = center - 1 if size % 2 == 1</a:t>
            </a:r>
          </a:p>
          <a:p>
            <a:pPr lvl="3"/>
            <a:r>
              <a:rPr lang="en-US" altLang="ko-KR" dirty="0"/>
              <a:t>Center = center </a:t>
            </a:r>
            <a:r>
              <a:rPr lang="en-US" altLang="ko-KR" dirty="0" smtClean="0"/>
              <a:t>- 0.5 </a:t>
            </a:r>
            <a:r>
              <a:rPr lang="en-US" altLang="ko-KR" dirty="0"/>
              <a:t>if size % 2 == </a:t>
            </a:r>
            <a:r>
              <a:rPr lang="en-US" altLang="ko-KR" dirty="0" smtClean="0"/>
              <a:t>1</a:t>
            </a:r>
          </a:p>
          <a:p>
            <a:pPr lvl="1"/>
            <a:r>
              <a:rPr lang="en-US" altLang="ko-KR" dirty="0" smtClean="0"/>
              <a:t>Compute distances from center for all positions</a:t>
            </a:r>
          </a:p>
          <a:p>
            <a:pPr lvl="2"/>
            <a:r>
              <a:rPr lang="en-US" altLang="ko-KR" dirty="0" err="1" smtClean="0"/>
              <a:t>Loc</a:t>
            </a:r>
            <a:r>
              <a:rPr lang="en-US" altLang="ko-KR" dirty="0" smtClean="0"/>
              <a:t> = </a:t>
            </a:r>
            <a:r>
              <a:rPr lang="en-US" altLang="ko-KR" dirty="0" err="1" smtClean="0"/>
              <a:t>np.arrange</a:t>
            </a:r>
            <a:r>
              <a:rPr lang="en-US" altLang="ko-KR" dirty="0" smtClean="0"/>
              <a:t>(factor) -&gt; [0, 1, 2, …, factor-1]</a:t>
            </a:r>
          </a:p>
          <a:p>
            <a:pPr lvl="2"/>
            <a:r>
              <a:rPr lang="en-US" altLang="ko-KR" dirty="0" smtClean="0"/>
              <a:t>Distances = (1 – abs(</a:t>
            </a:r>
            <a:r>
              <a:rPr lang="en-US" altLang="ko-KR" dirty="0" err="1" smtClean="0"/>
              <a:t>loc</a:t>
            </a:r>
            <a:r>
              <a:rPr lang="en-US" altLang="ko-KR" dirty="0" smtClean="0"/>
              <a:t> – center) / factor</a:t>
            </a:r>
            <a:r>
              <a:rPr lang="en-US" altLang="ko-KR" dirty="0"/>
              <a:t>)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Weights</a:t>
            </a:r>
          </a:p>
          <a:p>
            <a:pPr lvl="2"/>
            <a:r>
              <a:rPr lang="en-US" altLang="ko-KR" dirty="0" err="1" smtClean="0"/>
              <a:t>Distances.transpose</a:t>
            </a:r>
            <a:r>
              <a:rPr lang="en-US" altLang="ko-KR" dirty="0" smtClean="0"/>
              <a:t>() * distances</a:t>
            </a:r>
          </a:p>
          <a:p>
            <a:pPr lvl="2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9833610"/>
              </p:ext>
            </p:extLst>
          </p:nvPr>
        </p:nvGraphicFramePr>
        <p:xfrm>
          <a:off x="7452360" y="1263040"/>
          <a:ext cx="360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1231949204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0180481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6013896"/>
              </p:ext>
            </p:extLst>
          </p:nvPr>
        </p:nvGraphicFramePr>
        <p:xfrm>
          <a:off x="6516256" y="1263040"/>
          <a:ext cx="360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1231949204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0180481"/>
                  </a:ext>
                </a:extLst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9078335"/>
              </p:ext>
            </p:extLst>
          </p:nvPr>
        </p:nvGraphicFramePr>
        <p:xfrm>
          <a:off x="7452360" y="2919224"/>
          <a:ext cx="360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1231949204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0180481"/>
                  </a:ext>
                </a:extLst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019547"/>
              </p:ext>
            </p:extLst>
          </p:nvPr>
        </p:nvGraphicFramePr>
        <p:xfrm>
          <a:off x="6516216" y="4293096"/>
          <a:ext cx="1800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123194920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96516948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286687557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33310999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881105486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0180481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7111778"/>
              </p:ext>
            </p:extLst>
          </p:nvPr>
        </p:nvGraphicFramePr>
        <p:xfrm>
          <a:off x="6516216" y="4869160"/>
          <a:ext cx="1800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123194920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96516948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286687557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33310999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881105486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0180481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6938646"/>
              </p:ext>
            </p:extLst>
          </p:nvPr>
        </p:nvGraphicFramePr>
        <p:xfrm>
          <a:off x="6516216" y="5445224"/>
          <a:ext cx="1800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123194920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96516948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286687557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33310999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1881105486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0180481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5393516"/>
              </p:ext>
            </p:extLst>
          </p:nvPr>
        </p:nvGraphicFramePr>
        <p:xfrm>
          <a:off x="6066584" y="6015568"/>
          <a:ext cx="2700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123194920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96516948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28668755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33310999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881105486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0.5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0.5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0180481"/>
                  </a:ext>
                </a:extLst>
              </a:tr>
            </a:tbl>
          </a:graphicData>
        </a:graphic>
      </p:graphicFrame>
      <p:cxnSp>
        <p:nvCxnSpPr>
          <p:cNvPr id="13" name="직선 화살표 연결선 12"/>
          <p:cNvCxnSpPr>
            <a:stCxn id="6" idx="3"/>
            <a:endCxn id="5" idx="1"/>
          </p:cNvCxnSpPr>
          <p:nvPr/>
        </p:nvCxnSpPr>
        <p:spPr>
          <a:xfrm>
            <a:off x="6876256" y="1445920"/>
            <a:ext cx="57610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>
            <a:stCxn id="5" idx="2"/>
            <a:endCxn id="7" idx="0"/>
          </p:cNvCxnSpPr>
          <p:nvPr/>
        </p:nvCxnSpPr>
        <p:spPr>
          <a:xfrm>
            <a:off x="7632360" y="1628800"/>
            <a:ext cx="0" cy="12904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356501" y="934300"/>
            <a:ext cx="769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F</a:t>
            </a:r>
            <a:r>
              <a:rPr lang="en-US" altLang="ko-KR" dirty="0" smtClean="0"/>
              <a:t>actor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7092280" y="926304"/>
            <a:ext cx="1063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Filter size</a:t>
            </a:r>
            <a:endParaRPr lang="ko-KR" altLang="en-US" dirty="0"/>
          </a:p>
        </p:txBody>
      </p:sp>
      <p:graphicFrame>
        <p:nvGraphicFramePr>
          <p:cNvPr id="20" name="표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6278117"/>
              </p:ext>
            </p:extLst>
          </p:nvPr>
        </p:nvGraphicFramePr>
        <p:xfrm>
          <a:off x="2411760" y="6023952"/>
          <a:ext cx="2700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123194920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96516948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28668755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33310999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881105486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0.5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0.5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0180481"/>
                  </a:ext>
                </a:extLst>
              </a:tr>
            </a:tbl>
          </a:graphicData>
        </a:graphic>
      </p:graphicFrame>
      <p:cxnSp>
        <p:nvCxnSpPr>
          <p:cNvPr id="21" name="직선 화살표 연결선 20"/>
          <p:cNvCxnSpPr>
            <a:stCxn id="11" idx="1"/>
            <a:endCxn id="20" idx="3"/>
          </p:cNvCxnSpPr>
          <p:nvPr/>
        </p:nvCxnSpPr>
        <p:spPr>
          <a:xfrm flipH="1">
            <a:off x="5111760" y="6198448"/>
            <a:ext cx="954824" cy="838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>
            <a:stCxn id="8" idx="2"/>
            <a:endCxn id="9" idx="0"/>
          </p:cNvCxnSpPr>
          <p:nvPr/>
        </p:nvCxnSpPr>
        <p:spPr>
          <a:xfrm>
            <a:off x="7416216" y="4658856"/>
            <a:ext cx="0" cy="21030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>
            <a:stCxn id="9" idx="2"/>
            <a:endCxn id="10" idx="0"/>
          </p:cNvCxnSpPr>
          <p:nvPr/>
        </p:nvCxnSpPr>
        <p:spPr>
          <a:xfrm>
            <a:off x="7416216" y="5234920"/>
            <a:ext cx="0" cy="21030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stCxn id="10" idx="2"/>
            <a:endCxn id="11" idx="0"/>
          </p:cNvCxnSpPr>
          <p:nvPr/>
        </p:nvCxnSpPr>
        <p:spPr>
          <a:xfrm>
            <a:off x="7416216" y="5810984"/>
            <a:ext cx="368" cy="20458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97967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Fully Convolutional Network (FCN)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Network architecture</a:t>
            </a:r>
          </a:p>
          <a:p>
            <a:pPr lvl="1"/>
            <a:r>
              <a:rPr lang="en-US" altLang="ko-KR" dirty="0" smtClean="0"/>
              <a:t>End-to-end CNN architecture</a:t>
            </a:r>
          </a:p>
          <a:p>
            <a:pPr marL="457200" lvl="1" indent="0">
              <a:buNone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4596" t="4119" r="5687" b="21723"/>
          <a:stretch/>
        </p:blipFill>
        <p:spPr>
          <a:xfrm>
            <a:off x="544659" y="2024402"/>
            <a:ext cx="7499165" cy="397014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952" y="4619536"/>
            <a:ext cx="1079614" cy="109783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4065" y="2276872"/>
            <a:ext cx="1330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smtClean="0"/>
              <a:t>448x448x3</a:t>
            </a:r>
            <a:endParaRPr lang="ko-KR" altLang="en-US" sz="20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3888752" y="5549170"/>
            <a:ext cx="12009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smtClean="0"/>
              <a:t>16x16x21</a:t>
            </a:r>
            <a:endParaRPr lang="ko-KR" altLang="en-US" sz="2000" b="1" dirty="0"/>
          </a:p>
        </p:txBody>
      </p:sp>
      <p:cxnSp>
        <p:nvCxnSpPr>
          <p:cNvPr id="10" name="직선 화살표 연결선 9"/>
          <p:cNvCxnSpPr>
            <a:stCxn id="6" idx="0"/>
          </p:cNvCxnSpPr>
          <p:nvPr/>
        </p:nvCxnSpPr>
        <p:spPr>
          <a:xfrm flipV="1">
            <a:off x="4679759" y="4103178"/>
            <a:ext cx="756337" cy="51635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 flipH="1" flipV="1">
            <a:off x="7956376" y="2276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/>
          <p:nvPr/>
        </p:nvCxnSpPr>
        <p:spPr>
          <a:xfrm flipH="1" flipV="1">
            <a:off x="7956376" y="2429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 flipH="1" flipV="1">
            <a:off x="7956376" y="25816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 flipV="1">
            <a:off x="7956376" y="27340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 flipH="1" flipV="1">
            <a:off x="7956376" y="28864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H="1" flipV="1">
            <a:off x="7956376" y="3038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 flipH="1" flipV="1">
            <a:off x="7956376" y="3191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/>
          <p:nvPr/>
        </p:nvCxnSpPr>
        <p:spPr>
          <a:xfrm flipH="1" flipV="1">
            <a:off x="7956376" y="33436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 flipH="1" flipV="1">
            <a:off x="7956376" y="34960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 flipH="1" flipV="1">
            <a:off x="7956376" y="36484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/>
          <p:nvPr/>
        </p:nvCxnSpPr>
        <p:spPr>
          <a:xfrm flipH="1" flipV="1">
            <a:off x="7956376" y="3800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 flipH="1" flipV="1">
            <a:off x="7956376" y="3953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 flipH="1" flipV="1">
            <a:off x="7956376" y="41056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/>
          <p:nvPr/>
        </p:nvCxnSpPr>
        <p:spPr>
          <a:xfrm flipH="1" flipV="1">
            <a:off x="7956376" y="42580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/>
          <p:nvPr/>
        </p:nvCxnSpPr>
        <p:spPr>
          <a:xfrm flipH="1" flipV="1">
            <a:off x="7956376" y="44104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/>
          <p:nvPr/>
        </p:nvCxnSpPr>
        <p:spPr>
          <a:xfrm flipH="1" flipV="1">
            <a:off x="7956376" y="4562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/>
          <p:nvPr/>
        </p:nvCxnSpPr>
        <p:spPr>
          <a:xfrm flipH="1" flipV="1">
            <a:off x="7712985" y="2429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/>
          <p:nvPr/>
        </p:nvCxnSpPr>
        <p:spPr>
          <a:xfrm flipH="1" flipV="1">
            <a:off x="7712985" y="25816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 flipH="1" flipV="1">
            <a:off x="7712985" y="27340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/>
          <p:nvPr/>
        </p:nvCxnSpPr>
        <p:spPr>
          <a:xfrm flipH="1" flipV="1">
            <a:off x="7712985" y="28864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/>
          <p:cNvCxnSpPr/>
          <p:nvPr/>
        </p:nvCxnSpPr>
        <p:spPr>
          <a:xfrm flipH="1" flipV="1">
            <a:off x="7712985" y="3038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/>
          <p:cNvCxnSpPr/>
          <p:nvPr/>
        </p:nvCxnSpPr>
        <p:spPr>
          <a:xfrm flipH="1" flipV="1">
            <a:off x="7712985" y="3191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/>
          <p:nvPr/>
        </p:nvCxnSpPr>
        <p:spPr>
          <a:xfrm flipH="1" flipV="1">
            <a:off x="7712985" y="33436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/>
          <p:cNvCxnSpPr/>
          <p:nvPr/>
        </p:nvCxnSpPr>
        <p:spPr>
          <a:xfrm flipH="1" flipV="1">
            <a:off x="7712985" y="34960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/>
          <p:cNvCxnSpPr/>
          <p:nvPr/>
        </p:nvCxnSpPr>
        <p:spPr>
          <a:xfrm flipH="1" flipV="1">
            <a:off x="7712985" y="36484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/>
          <p:nvPr/>
        </p:nvCxnSpPr>
        <p:spPr>
          <a:xfrm flipH="1" flipV="1">
            <a:off x="7712985" y="3800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/>
          <p:nvPr/>
        </p:nvCxnSpPr>
        <p:spPr>
          <a:xfrm flipH="1" flipV="1">
            <a:off x="7712985" y="3953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/>
          <p:nvPr/>
        </p:nvCxnSpPr>
        <p:spPr>
          <a:xfrm flipH="1" flipV="1">
            <a:off x="7712985" y="41056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/>
          <p:nvPr/>
        </p:nvCxnSpPr>
        <p:spPr>
          <a:xfrm flipH="1" flipV="1">
            <a:off x="7712985" y="42580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/>
          <p:nvPr/>
        </p:nvCxnSpPr>
        <p:spPr>
          <a:xfrm flipH="1" flipV="1">
            <a:off x="7712985" y="44104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/>
          <p:nvPr/>
        </p:nvCxnSpPr>
        <p:spPr>
          <a:xfrm flipH="1" flipV="1">
            <a:off x="7712985" y="4562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/>
          <p:nvPr/>
        </p:nvCxnSpPr>
        <p:spPr>
          <a:xfrm flipH="1" flipV="1">
            <a:off x="7712985" y="4715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/>
          <p:cNvCxnSpPr/>
          <p:nvPr/>
        </p:nvCxnSpPr>
        <p:spPr>
          <a:xfrm flipH="1" flipV="1">
            <a:off x="7524328" y="25816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/>
          <p:cNvCxnSpPr/>
          <p:nvPr/>
        </p:nvCxnSpPr>
        <p:spPr>
          <a:xfrm flipH="1" flipV="1">
            <a:off x="7524328" y="27340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/>
          <p:cNvCxnSpPr/>
          <p:nvPr/>
        </p:nvCxnSpPr>
        <p:spPr>
          <a:xfrm flipH="1" flipV="1">
            <a:off x="7524328" y="28864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/>
          <p:nvPr/>
        </p:nvCxnSpPr>
        <p:spPr>
          <a:xfrm flipH="1" flipV="1">
            <a:off x="7524328" y="3038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/>
          <p:cNvCxnSpPr/>
          <p:nvPr/>
        </p:nvCxnSpPr>
        <p:spPr>
          <a:xfrm flipH="1" flipV="1">
            <a:off x="7524328" y="3191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/>
          <p:cNvCxnSpPr/>
          <p:nvPr/>
        </p:nvCxnSpPr>
        <p:spPr>
          <a:xfrm flipH="1" flipV="1">
            <a:off x="7524328" y="33436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/>
          <p:cNvCxnSpPr/>
          <p:nvPr/>
        </p:nvCxnSpPr>
        <p:spPr>
          <a:xfrm flipH="1" flipV="1">
            <a:off x="7524328" y="34960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/>
          <p:cNvCxnSpPr/>
          <p:nvPr/>
        </p:nvCxnSpPr>
        <p:spPr>
          <a:xfrm flipH="1" flipV="1">
            <a:off x="7524328" y="36484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/>
          <p:cNvCxnSpPr/>
          <p:nvPr/>
        </p:nvCxnSpPr>
        <p:spPr>
          <a:xfrm flipH="1" flipV="1">
            <a:off x="7524328" y="3800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/>
          <p:cNvCxnSpPr/>
          <p:nvPr/>
        </p:nvCxnSpPr>
        <p:spPr>
          <a:xfrm flipH="1" flipV="1">
            <a:off x="7524328" y="3953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/>
          <p:cNvCxnSpPr/>
          <p:nvPr/>
        </p:nvCxnSpPr>
        <p:spPr>
          <a:xfrm flipH="1" flipV="1">
            <a:off x="7524328" y="41056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/>
          <p:cNvCxnSpPr/>
          <p:nvPr/>
        </p:nvCxnSpPr>
        <p:spPr>
          <a:xfrm flipH="1" flipV="1">
            <a:off x="7524328" y="42580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/>
          <p:cNvCxnSpPr/>
          <p:nvPr/>
        </p:nvCxnSpPr>
        <p:spPr>
          <a:xfrm flipH="1" flipV="1">
            <a:off x="7524328" y="44104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/>
          <p:nvPr/>
        </p:nvCxnSpPr>
        <p:spPr>
          <a:xfrm flipH="1" flipV="1">
            <a:off x="7524328" y="4562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/>
          <p:cNvCxnSpPr/>
          <p:nvPr/>
        </p:nvCxnSpPr>
        <p:spPr>
          <a:xfrm flipH="1" flipV="1">
            <a:off x="7524328" y="4715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/>
          <p:cNvCxnSpPr/>
          <p:nvPr/>
        </p:nvCxnSpPr>
        <p:spPr>
          <a:xfrm flipH="1" flipV="1">
            <a:off x="7524328" y="48676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/>
          <p:cNvCxnSpPr/>
          <p:nvPr/>
        </p:nvCxnSpPr>
        <p:spPr>
          <a:xfrm flipH="1" flipV="1">
            <a:off x="7280937" y="27340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/>
          <p:cNvCxnSpPr/>
          <p:nvPr/>
        </p:nvCxnSpPr>
        <p:spPr>
          <a:xfrm flipH="1" flipV="1">
            <a:off x="7280937" y="28864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/>
          <p:nvPr/>
        </p:nvCxnSpPr>
        <p:spPr>
          <a:xfrm flipH="1" flipV="1">
            <a:off x="7280937" y="3038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/>
          <p:cNvCxnSpPr/>
          <p:nvPr/>
        </p:nvCxnSpPr>
        <p:spPr>
          <a:xfrm flipH="1" flipV="1">
            <a:off x="7280937" y="3191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/>
          <p:cNvCxnSpPr/>
          <p:nvPr/>
        </p:nvCxnSpPr>
        <p:spPr>
          <a:xfrm flipH="1" flipV="1">
            <a:off x="7280937" y="33436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화살표 연결선 65"/>
          <p:cNvCxnSpPr/>
          <p:nvPr/>
        </p:nvCxnSpPr>
        <p:spPr>
          <a:xfrm flipH="1" flipV="1">
            <a:off x="7280937" y="34960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화살표 연결선 66"/>
          <p:cNvCxnSpPr/>
          <p:nvPr/>
        </p:nvCxnSpPr>
        <p:spPr>
          <a:xfrm flipH="1" flipV="1">
            <a:off x="7280937" y="36484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/>
          <p:cNvCxnSpPr/>
          <p:nvPr/>
        </p:nvCxnSpPr>
        <p:spPr>
          <a:xfrm flipH="1" flipV="1">
            <a:off x="7280937" y="3800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화살표 연결선 68"/>
          <p:cNvCxnSpPr/>
          <p:nvPr/>
        </p:nvCxnSpPr>
        <p:spPr>
          <a:xfrm flipH="1" flipV="1">
            <a:off x="7280937" y="3953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/>
          <p:cNvCxnSpPr/>
          <p:nvPr/>
        </p:nvCxnSpPr>
        <p:spPr>
          <a:xfrm flipH="1" flipV="1">
            <a:off x="7280937" y="41056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/>
          <p:cNvCxnSpPr/>
          <p:nvPr/>
        </p:nvCxnSpPr>
        <p:spPr>
          <a:xfrm flipH="1" flipV="1">
            <a:off x="7280937" y="42580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화살표 연결선 71"/>
          <p:cNvCxnSpPr/>
          <p:nvPr/>
        </p:nvCxnSpPr>
        <p:spPr>
          <a:xfrm flipH="1" flipV="1">
            <a:off x="7280937" y="44104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화살표 연결선 72"/>
          <p:cNvCxnSpPr/>
          <p:nvPr/>
        </p:nvCxnSpPr>
        <p:spPr>
          <a:xfrm flipH="1" flipV="1">
            <a:off x="7280937" y="4562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/>
          <p:cNvCxnSpPr/>
          <p:nvPr/>
        </p:nvCxnSpPr>
        <p:spPr>
          <a:xfrm flipH="1" flipV="1">
            <a:off x="7280937" y="4715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/>
          <p:cNvCxnSpPr/>
          <p:nvPr/>
        </p:nvCxnSpPr>
        <p:spPr>
          <a:xfrm flipH="1" flipV="1">
            <a:off x="7280937" y="48676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화살표 연결선 75"/>
          <p:cNvCxnSpPr/>
          <p:nvPr/>
        </p:nvCxnSpPr>
        <p:spPr>
          <a:xfrm flipH="1" flipV="1">
            <a:off x="7280937" y="50200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/>
          <p:cNvCxnSpPr/>
          <p:nvPr/>
        </p:nvCxnSpPr>
        <p:spPr>
          <a:xfrm flipH="1" flipV="1">
            <a:off x="7064913" y="28864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화살표 연결선 77"/>
          <p:cNvCxnSpPr/>
          <p:nvPr/>
        </p:nvCxnSpPr>
        <p:spPr>
          <a:xfrm flipH="1" flipV="1">
            <a:off x="7064913" y="3038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화살표 연결선 78"/>
          <p:cNvCxnSpPr/>
          <p:nvPr/>
        </p:nvCxnSpPr>
        <p:spPr>
          <a:xfrm flipH="1" flipV="1">
            <a:off x="7064913" y="3191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/>
          <p:cNvCxnSpPr/>
          <p:nvPr/>
        </p:nvCxnSpPr>
        <p:spPr>
          <a:xfrm flipH="1" flipV="1">
            <a:off x="7064913" y="33436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화살표 연결선 80"/>
          <p:cNvCxnSpPr/>
          <p:nvPr/>
        </p:nvCxnSpPr>
        <p:spPr>
          <a:xfrm flipH="1" flipV="1">
            <a:off x="7064913" y="34960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화살표 연결선 81"/>
          <p:cNvCxnSpPr/>
          <p:nvPr/>
        </p:nvCxnSpPr>
        <p:spPr>
          <a:xfrm flipH="1" flipV="1">
            <a:off x="7064913" y="36484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/>
          <p:cNvCxnSpPr/>
          <p:nvPr/>
        </p:nvCxnSpPr>
        <p:spPr>
          <a:xfrm flipH="1" flipV="1">
            <a:off x="7064913" y="3800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화살표 연결선 83"/>
          <p:cNvCxnSpPr/>
          <p:nvPr/>
        </p:nvCxnSpPr>
        <p:spPr>
          <a:xfrm flipH="1" flipV="1">
            <a:off x="7064913" y="3953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화살표 연결선 84"/>
          <p:cNvCxnSpPr/>
          <p:nvPr/>
        </p:nvCxnSpPr>
        <p:spPr>
          <a:xfrm flipH="1" flipV="1">
            <a:off x="7064913" y="41056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화살표 연결선 85"/>
          <p:cNvCxnSpPr/>
          <p:nvPr/>
        </p:nvCxnSpPr>
        <p:spPr>
          <a:xfrm flipH="1" flipV="1">
            <a:off x="7064913" y="42580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화살표 연결선 86"/>
          <p:cNvCxnSpPr/>
          <p:nvPr/>
        </p:nvCxnSpPr>
        <p:spPr>
          <a:xfrm flipH="1" flipV="1">
            <a:off x="7064913" y="44104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화살표 연결선 87"/>
          <p:cNvCxnSpPr/>
          <p:nvPr/>
        </p:nvCxnSpPr>
        <p:spPr>
          <a:xfrm flipH="1" flipV="1">
            <a:off x="7064913" y="4562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화살표 연결선 88"/>
          <p:cNvCxnSpPr/>
          <p:nvPr/>
        </p:nvCxnSpPr>
        <p:spPr>
          <a:xfrm flipH="1" flipV="1">
            <a:off x="7064913" y="4715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화살표 연결선 89"/>
          <p:cNvCxnSpPr/>
          <p:nvPr/>
        </p:nvCxnSpPr>
        <p:spPr>
          <a:xfrm flipH="1" flipV="1">
            <a:off x="7064913" y="48676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화살표 연결선 90"/>
          <p:cNvCxnSpPr/>
          <p:nvPr/>
        </p:nvCxnSpPr>
        <p:spPr>
          <a:xfrm flipH="1" flipV="1">
            <a:off x="7064913" y="50200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화살표 연결선 91"/>
          <p:cNvCxnSpPr/>
          <p:nvPr/>
        </p:nvCxnSpPr>
        <p:spPr>
          <a:xfrm flipH="1" flipV="1">
            <a:off x="7064913" y="51724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화살표 연결선 92"/>
          <p:cNvCxnSpPr/>
          <p:nvPr/>
        </p:nvCxnSpPr>
        <p:spPr>
          <a:xfrm flipH="1" flipV="1">
            <a:off x="6848889" y="3038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화살표 연결선 93"/>
          <p:cNvCxnSpPr/>
          <p:nvPr/>
        </p:nvCxnSpPr>
        <p:spPr>
          <a:xfrm flipH="1" flipV="1">
            <a:off x="6848889" y="3191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화살표 연결선 94"/>
          <p:cNvCxnSpPr/>
          <p:nvPr/>
        </p:nvCxnSpPr>
        <p:spPr>
          <a:xfrm flipH="1" flipV="1">
            <a:off x="6848889" y="33436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화살표 연결선 95"/>
          <p:cNvCxnSpPr/>
          <p:nvPr/>
        </p:nvCxnSpPr>
        <p:spPr>
          <a:xfrm flipH="1" flipV="1">
            <a:off x="6848889" y="34960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화살표 연결선 96"/>
          <p:cNvCxnSpPr/>
          <p:nvPr/>
        </p:nvCxnSpPr>
        <p:spPr>
          <a:xfrm flipH="1" flipV="1">
            <a:off x="6848889" y="36484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화살표 연결선 97"/>
          <p:cNvCxnSpPr/>
          <p:nvPr/>
        </p:nvCxnSpPr>
        <p:spPr>
          <a:xfrm flipH="1" flipV="1">
            <a:off x="6848889" y="3800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화살표 연결선 98"/>
          <p:cNvCxnSpPr/>
          <p:nvPr/>
        </p:nvCxnSpPr>
        <p:spPr>
          <a:xfrm flipH="1" flipV="1">
            <a:off x="6848889" y="3953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화살표 연결선 99"/>
          <p:cNvCxnSpPr/>
          <p:nvPr/>
        </p:nvCxnSpPr>
        <p:spPr>
          <a:xfrm flipH="1" flipV="1">
            <a:off x="6848889" y="41056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화살표 연결선 100"/>
          <p:cNvCxnSpPr/>
          <p:nvPr/>
        </p:nvCxnSpPr>
        <p:spPr>
          <a:xfrm flipH="1" flipV="1">
            <a:off x="6848889" y="42580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화살표 연결선 101"/>
          <p:cNvCxnSpPr/>
          <p:nvPr/>
        </p:nvCxnSpPr>
        <p:spPr>
          <a:xfrm flipH="1" flipV="1">
            <a:off x="6848889" y="44104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화살표 연결선 102"/>
          <p:cNvCxnSpPr/>
          <p:nvPr/>
        </p:nvCxnSpPr>
        <p:spPr>
          <a:xfrm flipH="1" flipV="1">
            <a:off x="6848889" y="4562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/>
          <p:nvPr/>
        </p:nvCxnSpPr>
        <p:spPr>
          <a:xfrm flipH="1" flipV="1">
            <a:off x="6848889" y="4715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직선 화살표 연결선 104"/>
          <p:cNvCxnSpPr/>
          <p:nvPr/>
        </p:nvCxnSpPr>
        <p:spPr>
          <a:xfrm flipH="1" flipV="1">
            <a:off x="6848889" y="48676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화살표 연결선 105"/>
          <p:cNvCxnSpPr/>
          <p:nvPr/>
        </p:nvCxnSpPr>
        <p:spPr>
          <a:xfrm flipH="1" flipV="1">
            <a:off x="6848889" y="50200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직선 화살표 연결선 106"/>
          <p:cNvCxnSpPr/>
          <p:nvPr/>
        </p:nvCxnSpPr>
        <p:spPr>
          <a:xfrm flipH="1" flipV="1">
            <a:off x="6848889" y="51724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직선 화살표 연결선 107"/>
          <p:cNvCxnSpPr/>
          <p:nvPr/>
        </p:nvCxnSpPr>
        <p:spPr>
          <a:xfrm flipH="1" flipV="1">
            <a:off x="6848889" y="5324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직선 화살표 연결선 108"/>
          <p:cNvCxnSpPr/>
          <p:nvPr/>
        </p:nvCxnSpPr>
        <p:spPr>
          <a:xfrm flipH="1" flipV="1">
            <a:off x="6632865" y="3191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화살표 연결선 109"/>
          <p:cNvCxnSpPr/>
          <p:nvPr/>
        </p:nvCxnSpPr>
        <p:spPr>
          <a:xfrm flipH="1" flipV="1">
            <a:off x="6632865" y="33436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직선 화살표 연결선 110"/>
          <p:cNvCxnSpPr/>
          <p:nvPr/>
        </p:nvCxnSpPr>
        <p:spPr>
          <a:xfrm flipH="1" flipV="1">
            <a:off x="6632865" y="34960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직선 화살표 연결선 111"/>
          <p:cNvCxnSpPr/>
          <p:nvPr/>
        </p:nvCxnSpPr>
        <p:spPr>
          <a:xfrm flipH="1" flipV="1">
            <a:off x="6632865" y="36484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화살표 연결선 112"/>
          <p:cNvCxnSpPr/>
          <p:nvPr/>
        </p:nvCxnSpPr>
        <p:spPr>
          <a:xfrm flipH="1" flipV="1">
            <a:off x="6632865" y="3800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화살표 연결선 113"/>
          <p:cNvCxnSpPr/>
          <p:nvPr/>
        </p:nvCxnSpPr>
        <p:spPr>
          <a:xfrm flipH="1" flipV="1">
            <a:off x="6632865" y="3953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직선 화살표 연결선 114"/>
          <p:cNvCxnSpPr/>
          <p:nvPr/>
        </p:nvCxnSpPr>
        <p:spPr>
          <a:xfrm flipH="1" flipV="1">
            <a:off x="6632865" y="41056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직선 화살표 연결선 115"/>
          <p:cNvCxnSpPr/>
          <p:nvPr/>
        </p:nvCxnSpPr>
        <p:spPr>
          <a:xfrm flipH="1" flipV="1">
            <a:off x="6632865" y="42580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직선 화살표 연결선 116"/>
          <p:cNvCxnSpPr/>
          <p:nvPr/>
        </p:nvCxnSpPr>
        <p:spPr>
          <a:xfrm flipH="1" flipV="1">
            <a:off x="6632865" y="44104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직선 화살표 연결선 117"/>
          <p:cNvCxnSpPr/>
          <p:nvPr/>
        </p:nvCxnSpPr>
        <p:spPr>
          <a:xfrm flipH="1" flipV="1">
            <a:off x="6632865" y="4562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화살표 연결선 118"/>
          <p:cNvCxnSpPr/>
          <p:nvPr/>
        </p:nvCxnSpPr>
        <p:spPr>
          <a:xfrm flipH="1" flipV="1">
            <a:off x="6632865" y="4715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화살표 연결선 119"/>
          <p:cNvCxnSpPr/>
          <p:nvPr/>
        </p:nvCxnSpPr>
        <p:spPr>
          <a:xfrm flipH="1" flipV="1">
            <a:off x="6632865" y="48676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화살표 연결선 120"/>
          <p:cNvCxnSpPr/>
          <p:nvPr/>
        </p:nvCxnSpPr>
        <p:spPr>
          <a:xfrm flipH="1" flipV="1">
            <a:off x="6632865" y="50200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화살표 연결선 121"/>
          <p:cNvCxnSpPr/>
          <p:nvPr/>
        </p:nvCxnSpPr>
        <p:spPr>
          <a:xfrm flipH="1" flipV="1">
            <a:off x="6632865" y="51724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화살표 연결선 122"/>
          <p:cNvCxnSpPr/>
          <p:nvPr/>
        </p:nvCxnSpPr>
        <p:spPr>
          <a:xfrm flipH="1" flipV="1">
            <a:off x="6632865" y="53248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직선 화살표 연결선 123"/>
          <p:cNvCxnSpPr/>
          <p:nvPr/>
        </p:nvCxnSpPr>
        <p:spPr>
          <a:xfrm flipH="1" flipV="1">
            <a:off x="6632865" y="5477272"/>
            <a:ext cx="387407" cy="354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3" name="그룹 142"/>
          <p:cNvGrpSpPr/>
          <p:nvPr/>
        </p:nvGrpSpPr>
        <p:grpSpPr>
          <a:xfrm>
            <a:off x="6444208" y="3343672"/>
            <a:ext cx="387407" cy="2289540"/>
            <a:chOff x="6488849" y="3343672"/>
            <a:chExt cx="387407" cy="2289540"/>
          </a:xfrm>
        </p:grpSpPr>
        <p:cxnSp>
          <p:nvCxnSpPr>
            <p:cNvPr id="125" name="직선 화살표 연결선 124"/>
            <p:cNvCxnSpPr/>
            <p:nvPr/>
          </p:nvCxnSpPr>
          <p:spPr>
            <a:xfrm flipH="1" flipV="1">
              <a:off x="6488849" y="3343672"/>
              <a:ext cx="387407" cy="3540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직선 화살표 연결선 125"/>
            <p:cNvCxnSpPr/>
            <p:nvPr/>
          </p:nvCxnSpPr>
          <p:spPr>
            <a:xfrm flipH="1" flipV="1">
              <a:off x="6488849" y="3496072"/>
              <a:ext cx="387407" cy="3540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직선 화살표 연결선 126"/>
            <p:cNvCxnSpPr/>
            <p:nvPr/>
          </p:nvCxnSpPr>
          <p:spPr>
            <a:xfrm flipH="1" flipV="1">
              <a:off x="6488849" y="3648472"/>
              <a:ext cx="387407" cy="3540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직선 화살표 연결선 127"/>
            <p:cNvCxnSpPr/>
            <p:nvPr/>
          </p:nvCxnSpPr>
          <p:spPr>
            <a:xfrm flipH="1" flipV="1">
              <a:off x="6488849" y="3800872"/>
              <a:ext cx="387407" cy="3540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직선 화살표 연결선 128"/>
            <p:cNvCxnSpPr/>
            <p:nvPr/>
          </p:nvCxnSpPr>
          <p:spPr>
            <a:xfrm flipH="1" flipV="1">
              <a:off x="6488849" y="3953272"/>
              <a:ext cx="387407" cy="3540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직선 화살표 연결선 129"/>
            <p:cNvCxnSpPr/>
            <p:nvPr/>
          </p:nvCxnSpPr>
          <p:spPr>
            <a:xfrm flipH="1" flipV="1">
              <a:off x="6488849" y="4105672"/>
              <a:ext cx="387407" cy="3540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직선 화살표 연결선 130"/>
            <p:cNvCxnSpPr/>
            <p:nvPr/>
          </p:nvCxnSpPr>
          <p:spPr>
            <a:xfrm flipH="1" flipV="1">
              <a:off x="6488849" y="4258072"/>
              <a:ext cx="387407" cy="3540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직선 화살표 연결선 131"/>
            <p:cNvCxnSpPr/>
            <p:nvPr/>
          </p:nvCxnSpPr>
          <p:spPr>
            <a:xfrm flipH="1" flipV="1">
              <a:off x="6488849" y="4410472"/>
              <a:ext cx="387407" cy="3540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직선 화살표 연결선 132"/>
            <p:cNvCxnSpPr/>
            <p:nvPr/>
          </p:nvCxnSpPr>
          <p:spPr>
            <a:xfrm flipH="1" flipV="1">
              <a:off x="6488849" y="4562872"/>
              <a:ext cx="387407" cy="3540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직선 화살표 연결선 133"/>
            <p:cNvCxnSpPr/>
            <p:nvPr/>
          </p:nvCxnSpPr>
          <p:spPr>
            <a:xfrm flipH="1" flipV="1">
              <a:off x="6488849" y="4715272"/>
              <a:ext cx="387407" cy="3540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직선 화살표 연결선 134"/>
            <p:cNvCxnSpPr/>
            <p:nvPr/>
          </p:nvCxnSpPr>
          <p:spPr>
            <a:xfrm flipH="1" flipV="1">
              <a:off x="6488849" y="4867672"/>
              <a:ext cx="387407" cy="3540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직선 화살표 연결선 135"/>
            <p:cNvCxnSpPr/>
            <p:nvPr/>
          </p:nvCxnSpPr>
          <p:spPr>
            <a:xfrm flipH="1" flipV="1">
              <a:off x="6488849" y="5020072"/>
              <a:ext cx="387407" cy="3540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직선 화살표 연결선 136"/>
            <p:cNvCxnSpPr/>
            <p:nvPr/>
          </p:nvCxnSpPr>
          <p:spPr>
            <a:xfrm flipH="1" flipV="1">
              <a:off x="6488849" y="5172472"/>
              <a:ext cx="387407" cy="3540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직선 화살표 연결선 137"/>
            <p:cNvCxnSpPr/>
            <p:nvPr/>
          </p:nvCxnSpPr>
          <p:spPr>
            <a:xfrm flipH="1" flipV="1">
              <a:off x="6488849" y="5324872"/>
              <a:ext cx="387407" cy="3540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직선 화살표 연결선 138"/>
            <p:cNvCxnSpPr/>
            <p:nvPr/>
          </p:nvCxnSpPr>
          <p:spPr>
            <a:xfrm flipH="1" flipV="1">
              <a:off x="6488849" y="5477272"/>
              <a:ext cx="387407" cy="3540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직선 화살표 연결선 139"/>
            <p:cNvCxnSpPr/>
            <p:nvPr/>
          </p:nvCxnSpPr>
          <p:spPr>
            <a:xfrm flipH="1" flipV="1">
              <a:off x="6488849" y="5629672"/>
              <a:ext cx="387407" cy="3540"/>
            </a:xfrm>
            <a:prstGeom prst="straightConnector1">
              <a:avLst/>
            </a:prstGeom>
            <a:ln w="381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1" name="TextBox 140"/>
          <p:cNvSpPr txBox="1"/>
          <p:nvPr/>
        </p:nvSpPr>
        <p:spPr>
          <a:xfrm>
            <a:off x="7020272" y="5385410"/>
            <a:ext cx="21030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 smtClean="0">
                <a:solidFill>
                  <a:srgbClr val="FFC000"/>
                </a:solidFill>
              </a:rPr>
              <a:t>pixelwise</a:t>
            </a:r>
            <a:r>
              <a:rPr lang="en-US" altLang="ko-KR" sz="2000" b="1" dirty="0" smtClean="0">
                <a:solidFill>
                  <a:srgbClr val="FFC000"/>
                </a:solidFill>
              </a:rPr>
              <a:t> </a:t>
            </a:r>
          </a:p>
          <a:p>
            <a:r>
              <a:rPr lang="en-US" altLang="ko-KR" sz="2000" b="1" dirty="0" smtClean="0">
                <a:solidFill>
                  <a:srgbClr val="FFC000"/>
                </a:solidFill>
              </a:rPr>
              <a:t>cross-entropy loss</a:t>
            </a:r>
            <a:endParaRPr lang="ko-KR" altLang="en-US" sz="2000" b="1" dirty="0">
              <a:solidFill>
                <a:srgbClr val="FFC000"/>
              </a:solidFill>
            </a:endParaRPr>
          </a:p>
        </p:txBody>
      </p:sp>
      <p:sp>
        <p:nvSpPr>
          <p:cNvPr id="144" name="직사각형 143"/>
          <p:cNvSpPr/>
          <p:nvPr/>
        </p:nvSpPr>
        <p:spPr>
          <a:xfrm>
            <a:off x="5292080" y="3140968"/>
            <a:ext cx="648072" cy="2808312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5" name="TextBox 144"/>
          <p:cNvSpPr txBox="1"/>
          <p:nvPr/>
        </p:nvSpPr>
        <p:spPr>
          <a:xfrm>
            <a:off x="4666625" y="5949280"/>
            <a:ext cx="18989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rgbClr val="0070C0"/>
                </a:solidFill>
              </a:rPr>
              <a:t>Up-sampling</a:t>
            </a:r>
          </a:p>
          <a:p>
            <a:pPr algn="ctr"/>
            <a:r>
              <a:rPr lang="en-US" altLang="ko-KR" sz="2000" b="1" dirty="0" smtClean="0">
                <a:solidFill>
                  <a:srgbClr val="0070C0"/>
                </a:solidFill>
              </a:rPr>
              <a:t>(Deconvolution)</a:t>
            </a:r>
            <a:endParaRPr lang="ko-KR" altLang="en-US" sz="2000" b="1" dirty="0">
              <a:solidFill>
                <a:srgbClr val="0070C0"/>
              </a:solidFill>
            </a:endParaRPr>
          </a:p>
        </p:txBody>
      </p:sp>
      <p:sp>
        <p:nvSpPr>
          <p:cNvPr id="146" name="직사각형 145"/>
          <p:cNvSpPr/>
          <p:nvPr/>
        </p:nvSpPr>
        <p:spPr>
          <a:xfrm>
            <a:off x="4379800" y="3764298"/>
            <a:ext cx="839766" cy="338880"/>
          </a:xfrm>
          <a:prstGeom prst="rect">
            <a:avLst/>
          </a:prstGeom>
          <a:solidFill>
            <a:srgbClr val="92D050">
              <a:alpha val="6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7" name="직선 화살표 연결선 146"/>
          <p:cNvCxnSpPr>
            <a:stCxn id="148" idx="0"/>
            <a:endCxn id="146" idx="2"/>
          </p:cNvCxnSpPr>
          <p:nvPr/>
        </p:nvCxnSpPr>
        <p:spPr>
          <a:xfrm flipV="1">
            <a:off x="2216554" y="4103178"/>
            <a:ext cx="2583129" cy="1878040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TextBox 147"/>
          <p:cNvSpPr txBox="1"/>
          <p:nvPr/>
        </p:nvSpPr>
        <p:spPr>
          <a:xfrm>
            <a:off x="827584" y="5981218"/>
            <a:ext cx="27779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solidFill>
                  <a:srgbClr val="92D050"/>
                </a:solidFill>
              </a:rPr>
              <a:t>Fully convolutional layer</a:t>
            </a:r>
            <a:endParaRPr lang="ko-KR" altLang="en-US" sz="2000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2952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Fully Convolutional Network (FCN)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73" y="2132856"/>
            <a:ext cx="8818201" cy="3337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0093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Segmentation Dataset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38" y="4004995"/>
            <a:ext cx="8640762" cy="2448341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261794" y="877898"/>
            <a:ext cx="8640960" cy="5633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Calibri" pitchFamily="34" charset="0"/>
                <a:ea typeface="+mn-ea"/>
                <a:cs typeface="Calibri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Calibri" pitchFamily="34" charset="0"/>
                <a:ea typeface="+mn-ea"/>
                <a:cs typeface="Calibri" pitchFamily="34" charset="0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Calibri" pitchFamily="34" charset="0"/>
                <a:ea typeface="+mn-ea"/>
                <a:cs typeface="Calibri" pitchFamily="34" charset="0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600" kern="1200" baseline="0">
                <a:solidFill>
                  <a:schemeClr val="tx1"/>
                </a:solidFill>
                <a:latin typeface="Calibri" pitchFamily="34" charset="0"/>
                <a:ea typeface="+mn-ea"/>
                <a:cs typeface="Calibri" pitchFamily="34" charset="0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Calibri" pitchFamily="34" charset="0"/>
                <a:ea typeface="+mn-ea"/>
                <a:cs typeface="Calibri" pitchFamily="34" charset="0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VOC 2012 dataset</a:t>
            </a:r>
          </a:p>
          <a:p>
            <a:pPr lvl="1"/>
            <a:r>
              <a:rPr lang="en-US" altLang="ko-KR" dirty="0" smtClean="0"/>
              <a:t>20 classes</a:t>
            </a:r>
          </a:p>
          <a:p>
            <a:pPr lvl="1"/>
            <a:r>
              <a:rPr lang="en-US" altLang="ko-KR" dirty="0" smtClean="0"/>
              <a:t>1,461 training data / 1,449 validation data</a:t>
            </a:r>
          </a:p>
          <a:p>
            <a:pPr lvl="2"/>
            <a:r>
              <a:rPr lang="en-US" altLang="ko-KR" dirty="0" smtClean="0"/>
              <a:t>Additional annotations are given from </a:t>
            </a:r>
            <a:r>
              <a:rPr lang="en-US" altLang="ko-KR" dirty="0" smtClean="0">
                <a:hlinkClick r:id="rId3"/>
              </a:rPr>
              <a:t>http</a:t>
            </a:r>
            <a:r>
              <a:rPr lang="en-US" altLang="ko-KR" dirty="0">
                <a:hlinkClick r:id="rId3"/>
              </a:rPr>
              <a:t>://</a:t>
            </a:r>
            <a:r>
              <a:rPr lang="en-US" altLang="ko-KR" dirty="0" smtClean="0">
                <a:hlinkClick r:id="rId3"/>
              </a:rPr>
              <a:t>home.bharathh.info/pubs/codes/SBD/download.html</a:t>
            </a:r>
            <a:r>
              <a:rPr lang="en-US" altLang="ko-KR" dirty="0" smtClean="0"/>
              <a:t> </a:t>
            </a:r>
          </a:p>
          <a:p>
            <a:pPr lvl="1"/>
            <a:endParaRPr lang="en-US" altLang="ko-KR" dirty="0"/>
          </a:p>
          <a:p>
            <a:r>
              <a:rPr lang="en-US" altLang="ko-KR" dirty="0" smtClean="0"/>
              <a:t>MSCOCO provides bigger data with more classes</a:t>
            </a:r>
          </a:p>
          <a:p>
            <a:pPr lvl="1"/>
            <a:r>
              <a:rPr lang="en-US" altLang="ko-KR" dirty="0">
                <a:hlinkClick r:id="rId4"/>
              </a:rPr>
              <a:t>http://mscoco.org/dataset/#</a:t>
            </a:r>
            <a:r>
              <a:rPr lang="en-US" altLang="ko-KR" dirty="0" smtClean="0">
                <a:hlinkClick r:id="rId4"/>
              </a:rPr>
              <a:t>download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8732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Exercise 1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Download VOC 2012 dataset and check examples</a:t>
            </a:r>
          </a:p>
          <a:p>
            <a:pPr lvl="1"/>
            <a:r>
              <a:rPr lang="en-US" altLang="ko-KR" dirty="0" smtClean="0"/>
              <a:t>006_fcn/</a:t>
            </a:r>
            <a:r>
              <a:rPr lang="en-US" altLang="ko-KR" dirty="0" err="1" smtClean="0"/>
              <a:t>train_FCN.ipynb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Filling </a:t>
            </a:r>
            <a:r>
              <a:rPr lang="en-US" altLang="ko-KR" b="1" dirty="0" smtClean="0"/>
              <a:t>TODO 1</a:t>
            </a:r>
            <a:r>
              <a:rPr lang="en-US" altLang="ko-KR" dirty="0" smtClean="0"/>
              <a:t> in voc_loader.py</a:t>
            </a:r>
          </a:p>
          <a:p>
            <a:pPr lvl="2"/>
            <a:r>
              <a:rPr lang="en-US" altLang="ko-KR" dirty="0" smtClean="0"/>
              <a:t>Implement </a:t>
            </a:r>
            <a:r>
              <a:rPr lang="en-US" altLang="ko-KR" b="1" i="1" dirty="0" err="1" smtClean="0"/>
              <a:t>random_crop</a:t>
            </a:r>
            <a:r>
              <a:rPr lang="en-US" altLang="ko-KR" dirty="0" smtClean="0"/>
              <a:t> and </a:t>
            </a:r>
            <a:r>
              <a:rPr lang="en-US" altLang="ko-KR" b="1" i="1" dirty="0" smtClean="0"/>
              <a:t>flipping </a:t>
            </a:r>
            <a:r>
              <a:rPr lang="en-US" altLang="ko-KR" dirty="0" smtClean="0"/>
              <a:t>in </a:t>
            </a:r>
            <a:r>
              <a:rPr lang="en-US" altLang="ko-KR" b="1" dirty="0" smtClean="0"/>
              <a:t>_</a:t>
            </a:r>
            <a:r>
              <a:rPr lang="en-US" altLang="ko-KR" b="1" dirty="0" err="1" smtClean="0"/>
              <a:t>prepro</a:t>
            </a:r>
            <a:r>
              <a:rPr lang="en-US" altLang="ko-KR" b="1" dirty="0" smtClean="0"/>
              <a:t>()</a:t>
            </a:r>
            <a:r>
              <a:rPr lang="en-US" altLang="ko-KR" dirty="0" smtClean="0"/>
              <a:t> function</a:t>
            </a:r>
          </a:p>
          <a:p>
            <a:pPr lvl="2"/>
            <a:r>
              <a:rPr lang="en-US" altLang="ko-KR" dirty="0" smtClean="0"/>
              <a:t>Use Image of PIL module</a:t>
            </a:r>
          </a:p>
          <a:p>
            <a:pPr lvl="3"/>
            <a:r>
              <a:rPr lang="en-US" altLang="ko-KR" dirty="0">
                <a:hlinkClick r:id="rId2"/>
              </a:rPr>
              <a:t>http://</a:t>
            </a:r>
            <a:r>
              <a:rPr lang="en-US" altLang="ko-KR" dirty="0" smtClean="0">
                <a:hlinkClick r:id="rId2"/>
              </a:rPr>
              <a:t>pillow.readthedocs.io/en/3.1.x/reference/Image.html</a:t>
            </a:r>
            <a:endParaRPr lang="en-US" altLang="ko-KR" dirty="0" smtClean="0"/>
          </a:p>
          <a:p>
            <a:pPr lvl="3"/>
            <a:r>
              <a:rPr lang="en-US" altLang="ko-KR" dirty="0" smtClean="0"/>
              <a:t>Crop(left, top, right, bottom)</a:t>
            </a:r>
          </a:p>
          <a:p>
            <a:pPr lvl="3"/>
            <a:r>
              <a:rPr lang="en-US" altLang="ko-KR" dirty="0" smtClean="0"/>
              <a:t>Transpose(</a:t>
            </a:r>
            <a:r>
              <a:rPr lang="en-US" altLang="ko-KR" dirty="0" err="1" smtClean="0"/>
              <a:t>method_option</a:t>
            </a:r>
            <a:r>
              <a:rPr lang="en-US" altLang="ko-KR" dirty="0" smtClean="0"/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4082" y="3806099"/>
            <a:ext cx="3456384" cy="275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179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Today, </a:t>
            </a:r>
            <a:r>
              <a:rPr lang="en-US" dirty="0"/>
              <a:t>w</a:t>
            </a:r>
            <a:r>
              <a:rPr lang="en-US" dirty="0" smtClean="0"/>
              <a:t>e will do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Implement FCN network step by step</a:t>
            </a:r>
          </a:p>
          <a:p>
            <a:pPr lvl="1"/>
            <a:r>
              <a:rPr lang="en-US" altLang="ko-KR" dirty="0" smtClean="0"/>
              <a:t>Image preprocessing and load vgg-16 network</a:t>
            </a:r>
          </a:p>
          <a:p>
            <a:pPr lvl="1"/>
            <a:r>
              <a:rPr lang="en-US" altLang="ko-KR" dirty="0" smtClean="0"/>
              <a:t>Bilinear filter and up-sampling layer</a:t>
            </a:r>
          </a:p>
          <a:p>
            <a:pPr lvl="1"/>
            <a:r>
              <a:rPr lang="en-US" altLang="ko-KR" dirty="0" smtClean="0"/>
              <a:t>FCN-32s (simplest version</a:t>
            </a:r>
            <a:r>
              <a:rPr lang="en-US" altLang="ko-KR" dirty="0" smtClean="0"/>
              <a:t>)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FCN-16s</a:t>
            </a:r>
            <a:endParaRPr lang="en-US" altLang="ko-KR" dirty="0"/>
          </a:p>
          <a:p>
            <a:pPr lvl="1"/>
            <a:r>
              <a:rPr lang="en-US" altLang="ko-KR" dirty="0" smtClean="0"/>
              <a:t>FCN-8s</a:t>
            </a:r>
          </a:p>
          <a:p>
            <a:r>
              <a:rPr lang="en-US" altLang="ko-KR" dirty="0"/>
              <a:t>Implement </a:t>
            </a:r>
            <a:r>
              <a:rPr lang="en-US" altLang="ko-KR" dirty="0" err="1" smtClean="0"/>
              <a:t>DeConvNet</a:t>
            </a:r>
            <a:r>
              <a:rPr lang="en-US" altLang="ko-KR" dirty="0" smtClean="0"/>
              <a:t> (Project)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04278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Exercise 2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Implement the function to return bilinear filter with a given filter size</a:t>
            </a:r>
          </a:p>
          <a:p>
            <a:pPr lvl="1"/>
            <a:r>
              <a:rPr lang="en-US" altLang="ko-KR" dirty="0" smtClean="0"/>
              <a:t>Filling the </a:t>
            </a:r>
            <a:r>
              <a:rPr lang="en-US" altLang="ko-KR" b="1" dirty="0" smtClean="0"/>
              <a:t>TODO 2</a:t>
            </a:r>
            <a:r>
              <a:rPr lang="en-US" altLang="ko-KR" dirty="0" smtClean="0"/>
              <a:t> in </a:t>
            </a:r>
            <a:r>
              <a:rPr lang="en-US" altLang="ko-KR" dirty="0" err="1" smtClean="0"/>
              <a:t>get_bilinear_filter</a:t>
            </a:r>
            <a:r>
              <a:rPr lang="en-US" altLang="ko-KR" dirty="0" smtClean="0"/>
              <a:t>() at </a:t>
            </a:r>
            <a:r>
              <a:rPr lang="en-US" altLang="ko-KR" dirty="0" err="1" smtClean="0"/>
              <a:t>train_FCN.ipynb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5572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Exercise 3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Implement VGG-16 network with fully convolutional layers and load weights from pre-trained model</a:t>
            </a:r>
          </a:p>
          <a:p>
            <a:pPr lvl="1"/>
            <a:r>
              <a:rPr lang="en-US" altLang="ko-KR" dirty="0" smtClean="0"/>
              <a:t>Filling the </a:t>
            </a:r>
            <a:r>
              <a:rPr lang="en-US" altLang="ko-KR" b="1" dirty="0" smtClean="0"/>
              <a:t>TODO 3</a:t>
            </a:r>
            <a:r>
              <a:rPr lang="en-US" altLang="ko-KR" dirty="0" smtClean="0"/>
              <a:t> in fcn_vgg.py</a:t>
            </a:r>
          </a:p>
          <a:p>
            <a:pPr lvl="1"/>
            <a:r>
              <a:rPr lang="en-US" altLang="ko-KR" dirty="0" smtClean="0"/>
              <a:t>Refer 004_pretrained_models</a:t>
            </a:r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7044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Exercise </a:t>
            </a:r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Implement </a:t>
            </a:r>
            <a:r>
              <a:rPr lang="en-US" altLang="ko-KR" dirty="0" smtClean="0"/>
              <a:t>FCN-16s and FCN-32s network</a:t>
            </a:r>
          </a:p>
          <a:p>
            <a:r>
              <a:rPr lang="en-US" altLang="ko-KR" dirty="0" smtClean="0"/>
              <a:t>Filling </a:t>
            </a:r>
            <a:r>
              <a:rPr lang="en-US" altLang="ko-KR" b="1" dirty="0" smtClean="0"/>
              <a:t>TODO 4</a:t>
            </a:r>
            <a:r>
              <a:rPr lang="en-US" altLang="ko-KR" dirty="0" smtClean="0"/>
              <a:t> in fcn_vgg.py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12732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DeConvNet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Convolution network for feature extraction</a:t>
            </a:r>
          </a:p>
          <a:p>
            <a:r>
              <a:rPr lang="en-US" altLang="ko-KR" dirty="0" smtClean="0"/>
              <a:t>Deconvolution network for shape reconstruction</a:t>
            </a:r>
          </a:p>
          <a:p>
            <a:pPr lvl="1"/>
            <a:r>
              <a:rPr lang="en-US" altLang="ko-KR" dirty="0" smtClean="0"/>
              <a:t>Mirrored version of convolution</a:t>
            </a:r>
          </a:p>
          <a:p>
            <a:pPr lvl="2"/>
            <a:r>
              <a:rPr lang="en-US" altLang="ko-KR" dirty="0" smtClean="0"/>
              <a:t>Pooling =&gt; </a:t>
            </a:r>
            <a:r>
              <a:rPr lang="en-US" altLang="ko-KR" dirty="0" err="1" smtClean="0"/>
              <a:t>Unpooling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Convolution =&gt; Deconvolution</a:t>
            </a:r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23</a:t>
            </a:fld>
            <a:endParaRPr lang="ko-KR" altLang="en-US" dirty="0"/>
          </a:p>
        </p:txBody>
      </p:sp>
      <p:sp>
        <p:nvSpPr>
          <p:cNvPr id="6" name="오른쪽 대괄호 5"/>
          <p:cNvSpPr/>
          <p:nvPr/>
        </p:nvSpPr>
        <p:spPr>
          <a:xfrm rot="16200000">
            <a:off x="2387825" y="1310668"/>
            <a:ext cx="300982" cy="4717608"/>
          </a:xfrm>
          <a:prstGeom prst="rightBracke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980889" y="3140968"/>
            <a:ext cx="3149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Equivalent with vgg-16 network</a:t>
            </a:r>
            <a:endParaRPr lang="ko-KR" altLang="en-US" dirty="0"/>
          </a:p>
        </p:txBody>
      </p:sp>
      <p:sp>
        <p:nvSpPr>
          <p:cNvPr id="8" name="오른쪽 대괄호 7"/>
          <p:cNvSpPr/>
          <p:nvPr/>
        </p:nvSpPr>
        <p:spPr>
          <a:xfrm rot="16200000">
            <a:off x="6849873" y="1692399"/>
            <a:ext cx="278078" cy="3951151"/>
          </a:xfrm>
          <a:prstGeom prst="rightBracke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5229231" y="3150923"/>
            <a:ext cx="3519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Mirrored version of vgg-16 network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/>
          <a:srcRect l="2393" t="5288" r="960" b="27799"/>
          <a:stretch/>
        </p:blipFill>
        <p:spPr>
          <a:xfrm>
            <a:off x="171892" y="3773800"/>
            <a:ext cx="8856984" cy="2250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698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Deconvolution Network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Operations</a:t>
            </a:r>
          </a:p>
          <a:p>
            <a:pPr lvl="1"/>
            <a:r>
              <a:rPr lang="en-US" altLang="ko-KR" dirty="0" smtClean="0"/>
              <a:t>Composed of Deconvolution, </a:t>
            </a:r>
            <a:r>
              <a:rPr lang="en-US" altLang="ko-KR" dirty="0" err="1" smtClean="0"/>
              <a:t>Unpooling</a:t>
            </a:r>
            <a:r>
              <a:rPr lang="en-US" altLang="ko-KR" dirty="0" smtClean="0"/>
              <a:t> and Non-linearity</a:t>
            </a:r>
          </a:p>
          <a:p>
            <a:endParaRPr lang="en-US" altLang="ko-KR" dirty="0"/>
          </a:p>
          <a:p>
            <a:r>
              <a:rPr lang="en-US" altLang="ko-KR" dirty="0" err="1" smtClean="0"/>
              <a:t>Unpooling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Place activations to pooled location</a:t>
            </a:r>
          </a:p>
          <a:p>
            <a:pPr lvl="1"/>
            <a:r>
              <a:rPr lang="en-US" altLang="ko-KR" dirty="0" smtClean="0"/>
              <a:t>Preserve structure of activations</a:t>
            </a:r>
          </a:p>
          <a:p>
            <a:pPr lvl="1"/>
            <a:endParaRPr lang="en-US" altLang="ko-KR" dirty="0"/>
          </a:p>
          <a:p>
            <a:r>
              <a:rPr lang="en-US" altLang="ko-KR" dirty="0" smtClean="0"/>
              <a:t>Deconvolution</a:t>
            </a:r>
          </a:p>
          <a:p>
            <a:pPr lvl="1"/>
            <a:r>
              <a:rPr lang="en-US" altLang="ko-KR" dirty="0" smtClean="0"/>
              <a:t>Density sparse activations</a:t>
            </a:r>
          </a:p>
          <a:p>
            <a:pPr lvl="1"/>
            <a:r>
              <a:rPr lang="en-US" altLang="ko-KR" dirty="0" smtClean="0"/>
              <a:t>Bases to reconstruct shape</a:t>
            </a:r>
          </a:p>
          <a:p>
            <a:pPr lvl="1"/>
            <a:endParaRPr lang="en-US" altLang="ko-KR" dirty="0"/>
          </a:p>
          <a:p>
            <a:r>
              <a:rPr lang="en-US" altLang="ko-KR" dirty="0" err="1" smtClean="0"/>
              <a:t>ReLU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24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032" y="2132856"/>
            <a:ext cx="4200995" cy="280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82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Unpooling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25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317" y="1628800"/>
            <a:ext cx="8377019" cy="446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3223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Deconvolution Network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26</a:t>
            </a:fld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124744"/>
            <a:ext cx="8896460" cy="5112568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53080" y="6093296"/>
            <a:ext cx="3960440" cy="288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50877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How to Learn?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Instance-wise prediction</a:t>
            </a:r>
          </a:p>
          <a:p>
            <a:pPr lvl="1"/>
            <a:r>
              <a:rPr lang="en-US" altLang="ko-KR" sz="1800" dirty="0" smtClean="0"/>
              <a:t>Using object proposals</a:t>
            </a:r>
          </a:p>
          <a:p>
            <a:pPr lvl="1"/>
            <a:r>
              <a:rPr lang="en-US" altLang="ko-KR" sz="1800" dirty="0" smtClean="0"/>
              <a:t>Preserve structure of activations</a:t>
            </a:r>
          </a:p>
          <a:p>
            <a:pPr lvl="1"/>
            <a:r>
              <a:rPr lang="en-US" altLang="ko-KR" sz="1800" dirty="0" smtClean="0"/>
              <a:t>Identify objects with multi-scales</a:t>
            </a:r>
          </a:p>
          <a:p>
            <a:pPr lvl="1"/>
            <a:endParaRPr lang="en-US" altLang="ko-KR" dirty="0"/>
          </a:p>
          <a:p>
            <a:r>
              <a:rPr lang="en-US" altLang="ko-KR" dirty="0" smtClean="0"/>
              <a:t>Two-stage training</a:t>
            </a:r>
          </a:p>
          <a:p>
            <a:pPr lvl="1"/>
            <a:r>
              <a:rPr lang="en-US" altLang="ko-KR" sz="1800" dirty="0" smtClean="0"/>
              <a:t>1</a:t>
            </a:r>
            <a:r>
              <a:rPr lang="en-US" altLang="ko-KR" sz="1800" baseline="30000" dirty="0" smtClean="0"/>
              <a:t>st</a:t>
            </a:r>
            <a:r>
              <a:rPr lang="en-US" altLang="ko-KR" sz="1800" dirty="0" smtClean="0"/>
              <a:t>: center-cropped</a:t>
            </a:r>
          </a:p>
          <a:p>
            <a:pPr lvl="1"/>
            <a:r>
              <a:rPr lang="en-US" altLang="ko-KR" sz="1800" dirty="0" smtClean="0"/>
              <a:t>2</a:t>
            </a:r>
            <a:r>
              <a:rPr lang="en-US" altLang="ko-KR" sz="1800" baseline="30000" dirty="0" smtClean="0"/>
              <a:t>nd</a:t>
            </a:r>
            <a:r>
              <a:rPr lang="en-US" altLang="ko-KR" sz="1800" dirty="0" smtClean="0"/>
              <a:t>: proposal-generated</a:t>
            </a:r>
          </a:p>
          <a:p>
            <a:pPr lvl="1"/>
            <a:r>
              <a:rPr lang="en-US" altLang="ko-KR" sz="1800" dirty="0" smtClean="0"/>
              <a:t>The network generalize </a:t>
            </a:r>
            <a:br>
              <a:rPr lang="en-US" altLang="ko-KR" sz="1800" dirty="0" smtClean="0"/>
            </a:br>
            <a:r>
              <a:rPr lang="en-US" altLang="ko-KR" sz="1800" dirty="0" smtClean="0"/>
              <a:t>better</a:t>
            </a:r>
          </a:p>
          <a:p>
            <a:pPr lvl="1"/>
            <a:endParaRPr lang="en-US" altLang="ko-KR" sz="1800" dirty="0" smtClean="0"/>
          </a:p>
          <a:p>
            <a:r>
              <a:rPr lang="en-US" altLang="ko-KR" dirty="0" smtClean="0"/>
              <a:t>Ensemble</a:t>
            </a:r>
          </a:p>
          <a:p>
            <a:pPr lvl="1"/>
            <a:r>
              <a:rPr lang="en-US" altLang="ko-KR" sz="1800" dirty="0" smtClean="0"/>
              <a:t>Two </a:t>
            </a:r>
            <a:r>
              <a:rPr lang="en-US" altLang="ko-KR" sz="1800" dirty="0" err="1" smtClean="0"/>
              <a:t>DeConvNet</a:t>
            </a:r>
            <a:r>
              <a:rPr lang="en-US" altLang="ko-KR" sz="1800" dirty="0" smtClean="0"/>
              <a:t> with different receptive fields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27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7740" y="1262593"/>
            <a:ext cx="4685014" cy="91016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880" y="3118339"/>
            <a:ext cx="5525355" cy="115212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600" y="5510690"/>
            <a:ext cx="5442537" cy="98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813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Exercise </a:t>
            </a:r>
            <a:r>
              <a:rPr lang="en-US" altLang="ko-KR" dirty="0" smtClean="0"/>
              <a:t>5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Implement </a:t>
            </a:r>
            <a:r>
              <a:rPr lang="en-US" altLang="ko-KR" dirty="0" err="1" smtClean="0"/>
              <a:t>DeConvNet</a:t>
            </a:r>
            <a:endParaRPr lang="en-US" altLang="ko-KR" dirty="0"/>
          </a:p>
          <a:p>
            <a:r>
              <a:rPr lang="en-US" altLang="ko-KR" dirty="0"/>
              <a:t>Filling </a:t>
            </a:r>
            <a:r>
              <a:rPr lang="en-US" altLang="ko-KR" b="1" dirty="0"/>
              <a:t>TODO </a:t>
            </a:r>
            <a:r>
              <a:rPr lang="en-US" altLang="ko-KR" b="1" dirty="0" smtClean="0"/>
              <a:t>5</a:t>
            </a:r>
            <a:r>
              <a:rPr lang="en-US" altLang="ko-KR" dirty="0" smtClean="0"/>
              <a:t> </a:t>
            </a:r>
            <a:r>
              <a:rPr lang="en-US" altLang="ko-KR" dirty="0"/>
              <a:t>in </a:t>
            </a:r>
            <a:r>
              <a:rPr lang="en-US" altLang="ko-KR" dirty="0" smtClean="0"/>
              <a:t>fcn_vgg.py</a:t>
            </a:r>
          </a:p>
          <a:p>
            <a:pPr lvl="1"/>
            <a:r>
              <a:rPr lang="en-US" altLang="ko-KR" dirty="0" smtClean="0"/>
              <a:t>Use </a:t>
            </a:r>
            <a:r>
              <a:rPr lang="en-US" altLang="ko-KR" b="1" dirty="0" err="1" smtClean="0"/>
              <a:t>tf.nn.max_pool_with_argmax</a:t>
            </a:r>
            <a:r>
              <a:rPr lang="en-US" altLang="ko-KR" b="1" dirty="0" smtClean="0"/>
              <a:t>()</a:t>
            </a:r>
            <a:r>
              <a:rPr lang="en-US" altLang="ko-KR" dirty="0" smtClean="0"/>
              <a:t> instead of </a:t>
            </a:r>
            <a:r>
              <a:rPr lang="en-US" altLang="ko-KR" dirty="0" err="1" smtClean="0"/>
              <a:t>tf.nn.max_pool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err="1" smtClean="0"/>
              <a:t>Unpooling</a:t>
            </a:r>
            <a:r>
              <a:rPr lang="en-US" altLang="ko-KR" dirty="0" smtClean="0"/>
              <a:t> layer is not implemented in </a:t>
            </a:r>
            <a:r>
              <a:rPr lang="en-US" altLang="ko-KR" dirty="0" err="1" smtClean="0"/>
              <a:t>tensorflow</a:t>
            </a:r>
            <a:r>
              <a:rPr lang="en-US" altLang="ko-KR" dirty="0" smtClean="0"/>
              <a:t> officially, so just use the provided </a:t>
            </a:r>
            <a:r>
              <a:rPr lang="en-US" altLang="ko-KR" dirty="0" err="1" smtClean="0"/>
              <a:t>unpooling</a:t>
            </a:r>
            <a:r>
              <a:rPr lang="en-US" altLang="ko-KR" dirty="0" smtClean="0"/>
              <a:t> layer in fcn_vgg.py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28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172569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29</a:t>
            </a:fld>
            <a:endParaRPr lang="ko-KR" altLang="en-US"/>
          </a:p>
        </p:txBody>
      </p:sp>
      <p:pic>
        <p:nvPicPr>
          <p:cNvPr id="3" name="Picture 2" descr="http://2.bp.blogspot.com/-1oz1a0FASrk/TeZi_tBo3uI/AAAAAAAAA7Q/VPuWStRw25s/s1600/question-mark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6524" y="1999726"/>
            <a:ext cx="3295650" cy="3295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5448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Semantic Segmentation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51520" y="877898"/>
            <a:ext cx="8640960" cy="5633010"/>
          </a:xfrm>
        </p:spPr>
        <p:txBody>
          <a:bodyPr/>
          <a:lstStyle/>
          <a:p>
            <a:r>
              <a:rPr lang="en-US" altLang="ko-KR" dirty="0" smtClean="0"/>
              <a:t>Segmenting images based on its semantic notion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536" y="1916832"/>
            <a:ext cx="7477474" cy="4385942"/>
          </a:xfrm>
          <a:prstGeom prst="rect">
            <a:avLst/>
          </a:prstGeom>
        </p:spPr>
      </p:pic>
      <p:grpSp>
        <p:nvGrpSpPr>
          <p:cNvPr id="5" name="그룹 4"/>
          <p:cNvGrpSpPr/>
          <p:nvPr/>
        </p:nvGrpSpPr>
        <p:grpSpPr>
          <a:xfrm>
            <a:off x="5717811" y="1556792"/>
            <a:ext cx="2814629" cy="298649"/>
            <a:chOff x="5717811" y="1735976"/>
            <a:chExt cx="2814629" cy="298649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 rotWithShape="1">
            <a:blip r:embed="rId3"/>
            <a:srcRect b="51974"/>
            <a:stretch/>
          </p:blipFill>
          <p:spPr>
            <a:xfrm>
              <a:off x="6653915" y="1735976"/>
              <a:ext cx="1878525" cy="285232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3"/>
            <a:srcRect t="50400"/>
            <a:stretch/>
          </p:blipFill>
          <p:spPr>
            <a:xfrm>
              <a:off x="5717811" y="1740047"/>
              <a:ext cx="1878525" cy="2945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81361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Semantic Segmentation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It would be considered as a </a:t>
            </a:r>
            <a:r>
              <a:rPr lang="en-US" altLang="ko-KR" dirty="0"/>
              <a:t>pixel-level </a:t>
            </a:r>
            <a:r>
              <a:rPr lang="en-US" altLang="ko-KR" dirty="0" smtClean="0"/>
              <a:t>classification </a:t>
            </a:r>
            <a:r>
              <a:rPr lang="en-US" altLang="ko-KR" dirty="0" smtClean="0"/>
              <a:t>problem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063" y="1916832"/>
            <a:ext cx="8254422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247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Semantic Segmentation using CNN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Image classification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Semantic segmentation	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grpSp>
        <p:nvGrpSpPr>
          <p:cNvPr id="11" name="그룹 10"/>
          <p:cNvGrpSpPr/>
          <p:nvPr/>
        </p:nvGrpSpPr>
        <p:grpSpPr>
          <a:xfrm>
            <a:off x="587779" y="1700808"/>
            <a:ext cx="8276784" cy="1614708"/>
            <a:chOff x="587779" y="1556688"/>
            <a:chExt cx="8276784" cy="1614708"/>
          </a:xfrm>
        </p:grpSpPr>
        <p:pic>
          <p:nvPicPr>
            <p:cNvPr id="6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994"/>
            <a:stretch/>
          </p:blipFill>
          <p:spPr bwMode="auto">
            <a:xfrm>
              <a:off x="2120108" y="1556792"/>
              <a:ext cx="6744455" cy="16146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" name="Picture 2" descr="http://falcon.postech.ac.kr/result/JPEGImages/2007_000129.jpg"/>
            <p:cNvPicPr preferRelativeResize="0">
              <a:picLocks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5" t="66" r="435" b="138"/>
            <a:stretch/>
          </p:blipFill>
          <p:spPr bwMode="auto">
            <a:xfrm>
              <a:off x="1044703" y="1556688"/>
              <a:ext cx="990000" cy="990000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/>
            <p:cNvSpPr txBox="1"/>
            <p:nvPr/>
          </p:nvSpPr>
          <p:spPr>
            <a:xfrm>
              <a:off x="587779" y="2528836"/>
              <a:ext cx="19038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smtClean="0"/>
                <a:t>query image</a:t>
              </a:r>
              <a:endParaRPr lang="ko-KR" altLang="en-US" sz="1200" b="1" dirty="0"/>
            </a:p>
          </p:txBody>
        </p:sp>
      </p:grpSp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342" y="4254529"/>
            <a:ext cx="8103074" cy="2009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3809" y="4619536"/>
            <a:ext cx="1079614" cy="1097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825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How to Apply Classification Network?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Main idea 1</a:t>
            </a:r>
          </a:p>
          <a:p>
            <a:pPr lvl="1"/>
            <a:r>
              <a:rPr lang="en-US" altLang="ko-KR" dirty="0" smtClean="0"/>
              <a:t>Interpreting </a:t>
            </a:r>
            <a:r>
              <a:rPr lang="en-US" altLang="ko-KR" dirty="0" smtClean="0"/>
              <a:t>fully connected (fc) layers as convolution layers</a:t>
            </a:r>
          </a:p>
          <a:p>
            <a:pPr lvl="1"/>
            <a:r>
              <a:rPr lang="en-US" altLang="ko-KR" dirty="0" smtClean="0"/>
              <a:t>Each fc layer is identical to a convolution layer with </a:t>
            </a:r>
            <a:r>
              <a:rPr lang="en-US" altLang="ko-KR" b="1" dirty="0" smtClean="0"/>
              <a:t>a large spatial filter</a:t>
            </a:r>
            <a:r>
              <a:rPr lang="en-US" altLang="ko-KR" dirty="0" smtClean="0"/>
              <a:t> that covers entire input field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941" y="2617597"/>
            <a:ext cx="7814665" cy="3619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8471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 to Apply Classification Network?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Main idea 2</a:t>
            </a:r>
          </a:p>
          <a:p>
            <a:pPr lvl="1"/>
            <a:r>
              <a:rPr lang="en-US" altLang="ko-KR" dirty="0" smtClean="0"/>
              <a:t>Up-sampling the output map </a:t>
            </a:r>
          </a:p>
          <a:p>
            <a:pPr lvl="2"/>
            <a:r>
              <a:rPr lang="en-US" altLang="ko-KR" dirty="0" smtClean="0"/>
              <a:t>Feature map size -&gt; input image size</a:t>
            </a:r>
          </a:p>
          <a:p>
            <a:pPr lvl="1"/>
            <a:r>
              <a:rPr lang="en-US" altLang="ko-KR" dirty="0" smtClean="0"/>
              <a:t>Applying a layer doing a bilinear interpolation</a:t>
            </a:r>
          </a:p>
          <a:p>
            <a:pPr lvl="2"/>
            <a:r>
              <a:rPr lang="en-US" altLang="ko-KR" dirty="0" smtClean="0"/>
              <a:t>Deconvolution layer</a:t>
            </a:r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5918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Bilinear interpolation</a:t>
            </a:r>
            <a:endParaRPr lang="ko-KR" altLang="en-US" dirty="0"/>
          </a:p>
        </p:txBody>
      </p:sp>
      <p:graphicFrame>
        <p:nvGraphicFramePr>
          <p:cNvPr id="7" name="내용 개체 틀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7292600"/>
              </p:ext>
            </p:extLst>
          </p:nvPr>
        </p:nvGraphicFramePr>
        <p:xfrm>
          <a:off x="2589978" y="4846130"/>
          <a:ext cx="766800" cy="7661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3400">
                  <a:extLst>
                    <a:ext uri="{9D8B030D-6E8A-4147-A177-3AD203B41FA5}">
                      <a16:colId xmlns:a16="http://schemas.microsoft.com/office/drawing/2014/main" val="1666412970"/>
                    </a:ext>
                  </a:extLst>
                </a:gridCol>
                <a:gridCol w="383400">
                  <a:extLst>
                    <a:ext uri="{9D8B030D-6E8A-4147-A177-3AD203B41FA5}">
                      <a16:colId xmlns:a16="http://schemas.microsoft.com/office/drawing/2014/main" val="3373818703"/>
                    </a:ext>
                  </a:extLst>
                </a:gridCol>
              </a:tblGrid>
              <a:tr h="400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636509"/>
                  </a:ext>
                </a:extLst>
              </a:tr>
              <a:tr h="3196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4866872"/>
                  </a:ext>
                </a:extLst>
              </a:tr>
            </a:tbl>
          </a:graphicData>
        </a:graphic>
      </p:graphicFrame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61812" t="14338" b="35692"/>
          <a:stretch/>
        </p:blipFill>
        <p:spPr>
          <a:xfrm>
            <a:off x="899592" y="980728"/>
            <a:ext cx="3434868" cy="297495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l="1963" t="13150" r="59450" b="60676"/>
          <a:stretch/>
        </p:blipFill>
        <p:spPr>
          <a:xfrm>
            <a:off x="4654282" y="1705040"/>
            <a:ext cx="3839090" cy="1723673"/>
          </a:xfrm>
          <a:prstGeom prst="rect">
            <a:avLst/>
          </a:prstGeom>
        </p:spPr>
      </p:pic>
      <p:cxnSp>
        <p:nvCxnSpPr>
          <p:cNvPr id="12" name="직선 화살표 연결선 11"/>
          <p:cNvCxnSpPr/>
          <p:nvPr/>
        </p:nvCxnSpPr>
        <p:spPr>
          <a:xfrm>
            <a:off x="3779912" y="5229200"/>
            <a:ext cx="1224136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5848894"/>
              </p:ext>
            </p:extLst>
          </p:nvPr>
        </p:nvGraphicFramePr>
        <p:xfrm>
          <a:off x="5364088" y="4654100"/>
          <a:ext cx="1150200" cy="1150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3400">
                  <a:extLst>
                    <a:ext uri="{9D8B030D-6E8A-4147-A177-3AD203B41FA5}">
                      <a16:colId xmlns:a16="http://schemas.microsoft.com/office/drawing/2014/main" val="1759615934"/>
                    </a:ext>
                  </a:extLst>
                </a:gridCol>
                <a:gridCol w="383400">
                  <a:extLst>
                    <a:ext uri="{9D8B030D-6E8A-4147-A177-3AD203B41FA5}">
                      <a16:colId xmlns:a16="http://schemas.microsoft.com/office/drawing/2014/main" val="3291989588"/>
                    </a:ext>
                  </a:extLst>
                </a:gridCol>
                <a:gridCol w="383400">
                  <a:extLst>
                    <a:ext uri="{9D8B030D-6E8A-4147-A177-3AD203B41FA5}">
                      <a16:colId xmlns:a16="http://schemas.microsoft.com/office/drawing/2014/main" val="2976501006"/>
                    </a:ext>
                  </a:extLst>
                </a:gridCol>
              </a:tblGrid>
              <a:tr h="3834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7892509"/>
                  </a:ext>
                </a:extLst>
              </a:tr>
              <a:tr h="383400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1442806"/>
                  </a:ext>
                </a:extLst>
              </a:tr>
              <a:tr h="3834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35873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1191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Bilinear interpolation</a:t>
            </a:r>
            <a:endParaRPr lang="ko-KR" altLang="en-US" dirty="0"/>
          </a:p>
        </p:txBody>
      </p:sp>
      <p:graphicFrame>
        <p:nvGraphicFramePr>
          <p:cNvPr id="7" name="내용 개체 틀 6"/>
          <p:cNvGraphicFramePr>
            <a:graphicFrameLocks noGrp="1"/>
          </p:cNvGraphicFramePr>
          <p:nvPr>
            <p:ph idx="1"/>
          </p:nvPr>
        </p:nvGraphicFramePr>
        <p:xfrm>
          <a:off x="2589978" y="4846130"/>
          <a:ext cx="766800" cy="7661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3400">
                  <a:extLst>
                    <a:ext uri="{9D8B030D-6E8A-4147-A177-3AD203B41FA5}">
                      <a16:colId xmlns:a16="http://schemas.microsoft.com/office/drawing/2014/main" val="1666412970"/>
                    </a:ext>
                  </a:extLst>
                </a:gridCol>
                <a:gridCol w="383400">
                  <a:extLst>
                    <a:ext uri="{9D8B030D-6E8A-4147-A177-3AD203B41FA5}">
                      <a16:colId xmlns:a16="http://schemas.microsoft.com/office/drawing/2014/main" val="3373818703"/>
                    </a:ext>
                  </a:extLst>
                </a:gridCol>
              </a:tblGrid>
              <a:tr h="4003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636509"/>
                  </a:ext>
                </a:extLst>
              </a:tr>
              <a:tr h="3196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4866872"/>
                  </a:ext>
                </a:extLst>
              </a:tr>
            </a:tbl>
          </a:graphicData>
        </a:graphic>
      </p:graphicFrame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FC426-FC13-4AC3-BA82-A30224B22287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61812" t="14338" b="35692"/>
          <a:stretch/>
        </p:blipFill>
        <p:spPr>
          <a:xfrm>
            <a:off x="899592" y="980728"/>
            <a:ext cx="3434868" cy="297495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l="1963" t="13150" r="59450" b="60676"/>
          <a:stretch/>
        </p:blipFill>
        <p:spPr>
          <a:xfrm>
            <a:off x="4654282" y="1705040"/>
            <a:ext cx="3839090" cy="1723673"/>
          </a:xfrm>
          <a:prstGeom prst="rect">
            <a:avLst/>
          </a:prstGeom>
        </p:spPr>
      </p:pic>
      <p:cxnSp>
        <p:nvCxnSpPr>
          <p:cNvPr id="12" name="직선 화살표 연결선 11"/>
          <p:cNvCxnSpPr/>
          <p:nvPr/>
        </p:nvCxnSpPr>
        <p:spPr>
          <a:xfrm>
            <a:off x="3779912" y="5229200"/>
            <a:ext cx="1224136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9039139"/>
              </p:ext>
            </p:extLst>
          </p:nvPr>
        </p:nvGraphicFramePr>
        <p:xfrm>
          <a:off x="5292080" y="4654100"/>
          <a:ext cx="1440000" cy="1150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00">
                  <a:extLst>
                    <a:ext uri="{9D8B030D-6E8A-4147-A177-3AD203B41FA5}">
                      <a16:colId xmlns:a16="http://schemas.microsoft.com/office/drawing/2014/main" val="1759615934"/>
                    </a:ext>
                  </a:extLst>
                </a:gridCol>
                <a:gridCol w="480000">
                  <a:extLst>
                    <a:ext uri="{9D8B030D-6E8A-4147-A177-3AD203B41FA5}">
                      <a16:colId xmlns:a16="http://schemas.microsoft.com/office/drawing/2014/main" val="3291989588"/>
                    </a:ext>
                  </a:extLst>
                </a:gridCol>
                <a:gridCol w="480000">
                  <a:extLst>
                    <a:ext uri="{9D8B030D-6E8A-4147-A177-3AD203B41FA5}">
                      <a16:colId xmlns:a16="http://schemas.microsoft.com/office/drawing/2014/main" val="2976501006"/>
                    </a:ext>
                  </a:extLst>
                </a:gridCol>
              </a:tblGrid>
              <a:tr h="3834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</a:rPr>
                        <a:t>1.5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7892509"/>
                  </a:ext>
                </a:extLst>
              </a:tr>
              <a:tr h="3834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</a:rPr>
                        <a:t>2.5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1442806"/>
                  </a:ext>
                </a:extLst>
              </a:tr>
              <a:tr h="3834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</a:rPr>
                        <a:t>3.5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35873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80891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2">
      <a:majorFont>
        <a:latin typeface="Calibri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프레젠테이션1" id="{23E8AF2B-E301-47D0-B79A-C4FC5A7D7E4D}" vid="{11F97E32-DED0-41EC-9ED2-845C97287674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postech_ppt_양식</Template>
  <TotalTime>765</TotalTime>
  <Words>728</Words>
  <Application>Microsoft Office PowerPoint</Application>
  <PresentationFormat>화면 슬라이드 쇼(4:3)</PresentationFormat>
  <Paragraphs>269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4" baseType="lpstr">
      <vt:lpstr>맑은 고딕</vt:lpstr>
      <vt:lpstr>Arial</vt:lpstr>
      <vt:lpstr>Calibri</vt:lpstr>
      <vt:lpstr>Wingdings</vt:lpstr>
      <vt:lpstr>Office 테마</vt:lpstr>
      <vt:lpstr>Semantic Segmentation</vt:lpstr>
      <vt:lpstr>Today, we will do </vt:lpstr>
      <vt:lpstr>Semantic Segmentation</vt:lpstr>
      <vt:lpstr>Semantic Segmentation</vt:lpstr>
      <vt:lpstr>Semantic Segmentation using CNN</vt:lpstr>
      <vt:lpstr>How to Apply Classification Network?</vt:lpstr>
      <vt:lpstr>How to Apply Classification Network?</vt:lpstr>
      <vt:lpstr>Bilinear interpolation</vt:lpstr>
      <vt:lpstr>Bilinear interpolation</vt:lpstr>
      <vt:lpstr>Deconvolutional Layer</vt:lpstr>
      <vt:lpstr>Deconvolutional Layer</vt:lpstr>
      <vt:lpstr>Deconvolutional Layer</vt:lpstr>
      <vt:lpstr>Deconvolution with Bilinear Filter</vt:lpstr>
      <vt:lpstr>Deconvolution with Bilinear Filter</vt:lpstr>
      <vt:lpstr>Deconvolution with Bilinear Filter</vt:lpstr>
      <vt:lpstr>Fully Convolutional Network (FCN)</vt:lpstr>
      <vt:lpstr>Fully Convolutional Network (FCN)</vt:lpstr>
      <vt:lpstr>Segmentation Dataset</vt:lpstr>
      <vt:lpstr>Exercise 1</vt:lpstr>
      <vt:lpstr>Exercise 2</vt:lpstr>
      <vt:lpstr>Exercise 3</vt:lpstr>
      <vt:lpstr>Exercise 4</vt:lpstr>
      <vt:lpstr>DeConvNet</vt:lpstr>
      <vt:lpstr>Deconvolution Network</vt:lpstr>
      <vt:lpstr>Unpooling</vt:lpstr>
      <vt:lpstr>Deconvolution Network</vt:lpstr>
      <vt:lpstr>How to Learn?</vt:lpstr>
      <vt:lpstr>Exercise 5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Semantic Segmentation</dc:title>
  <dc:creator>문종환(컴퓨터공학과)</dc:creator>
  <cp:lastModifiedBy>문종환(컴퓨터공학과)</cp:lastModifiedBy>
  <cp:revision>44</cp:revision>
  <cp:lastPrinted>2012-03-11T14:44:51Z</cp:lastPrinted>
  <dcterms:created xsi:type="dcterms:W3CDTF">2017-06-28T13:05:10Z</dcterms:created>
  <dcterms:modified xsi:type="dcterms:W3CDTF">2017-06-29T02:55:51Z</dcterms:modified>
</cp:coreProperties>
</file>

<file path=docProps/thumbnail.jpeg>
</file>